
<file path=[Content_Types].xml><?xml version="1.0" encoding="utf-8"?>
<Types xmlns="http://schemas.openxmlformats.org/package/2006/content-types">
  <Default ContentType="audio/unknown" Extension="mp3"/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76" r:id="rId3"/>
    <p:sldId id="259" r:id="rId4"/>
    <p:sldId id="262" r:id="rId5"/>
    <p:sldId id="277" r:id="rId6"/>
    <p:sldId id="263" r:id="rId7"/>
    <p:sldId id="289" r:id="rId8"/>
    <p:sldId id="264" r:id="rId9"/>
    <p:sldId id="266" r:id="rId10"/>
    <p:sldId id="275" r:id="rId11"/>
    <p:sldId id="273" r:id="rId12"/>
    <p:sldId id="278" r:id="rId13"/>
    <p:sldId id="280" r:id="rId14"/>
    <p:sldId id="281" r:id="rId15"/>
    <p:sldId id="279" r:id="rId16"/>
    <p:sldId id="285" r:id="rId17"/>
    <p:sldId id="284" r:id="rId18"/>
    <p:sldId id="286" r:id="rId19"/>
    <p:sldId id="283" r:id="rId20"/>
    <p:sldId id="282" r:id="rId21"/>
    <p:sldId id="274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FD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>
        <p:scale>
          <a:sx n="66" d="100"/>
          <a:sy n="66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A392-FE82-4B7E-A9FA-3E8437442796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D7FD2-E2B9-449D-958E-E7834EE18E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7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0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3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6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2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9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6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7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7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9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4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8A63-CCFD-4E3A-8C9A-DA14C539867B}" type="datetimeFigureOut">
              <a:rPr lang="ru-RU" smtClean="0"/>
              <a:t>25.11.21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DAD0-AD45-4EE1-BA77-EBC403EA8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.jpeg" Type="http://schemas.openxmlformats.org/officeDocument/2006/relationships/image"/><Relationship Id="rId5" Target="../media/image18.jpe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 ?><Relationships xmlns="http://schemas.openxmlformats.org/package/2006/relationships"><Relationship Id="rId2" Target="../media/image4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5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nanino-school.edu.yar.ru/2021_2022/foto_0_w200_h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46387"/>
            <a:ext cx="2249536" cy="2350765"/>
          </a:xfrm>
          <a:prstGeom prst="rect">
            <a:avLst/>
          </a:prstGeom>
          <a:noFill/>
          <a:effectLst>
            <a:glow rad="304800">
              <a:schemeClr val="accent1">
                <a:satMod val="175000"/>
                <a:alpha val="40000"/>
              </a:schemeClr>
            </a:glow>
            <a:outerShdw blurRad="50800" dist="38100" dir="2700000" sx="104000" sy="104000" algn="tl" rotWithShape="0">
              <a:schemeClr val="tx2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79" y="2204864"/>
            <a:ext cx="4443513" cy="302433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68167" y="2351782"/>
            <a:ext cx="2890535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Смирнова Ирина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Александровна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659540"/>
            <a:ext cx="3945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Воспитатель дошкольных групп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1 категория</a:t>
            </a:r>
          </a:p>
          <a:p>
            <a:pPr algn="ctr"/>
            <a:endParaRPr lang="ru-RU" sz="2400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Стаж 12 лет</a:t>
            </a:r>
            <a:endParaRPr lang="ru-RU" sz="24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141628" y="3429000"/>
            <a:ext cx="3507409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331640" y="332656"/>
            <a:ext cx="6840760" cy="1224136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Муниципальное общеобразовательное учреждение</a:t>
            </a:r>
          </a:p>
          <a:p>
            <a:pPr algn="ctr"/>
            <a:r>
              <a:rPr lang="ru-RU" sz="2000" dirty="0"/>
              <a:t>«Ананьинская основная общеобразовательная школа</a:t>
            </a:r>
          </a:p>
          <a:p>
            <a:pPr algn="ctr"/>
            <a:r>
              <a:rPr lang="ru-RU" sz="2000" dirty="0"/>
              <a:t>Ярославского муниципального района</a:t>
            </a:r>
          </a:p>
        </p:txBody>
      </p:sp>
      <p:pic>
        <p:nvPicPr>
          <p:cNvPr id="2" name="Наше всё! - Песня о воспитателях (minus)  4 semiton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760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981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30854"/>
            <a:ext cx="1895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68" y="3223573"/>
            <a:ext cx="20288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5999"/>
            <a:ext cx="13239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65" y="5445224"/>
            <a:ext cx="42767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61699"/>
            <a:ext cx="1266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ашивка 3"/>
          <p:cNvSpPr/>
          <p:nvPr/>
        </p:nvSpPr>
        <p:spPr>
          <a:xfrm rot="5400000" flipH="1">
            <a:off x="4585736" y="2597691"/>
            <a:ext cx="171488" cy="8259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6200000" flipH="1">
            <a:off x="4611221" y="4901948"/>
            <a:ext cx="171488" cy="8259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 flipH="1">
            <a:off x="5940152" y="3824989"/>
            <a:ext cx="171488" cy="8259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flipH="1">
            <a:off x="3347864" y="3744975"/>
            <a:ext cx="171488" cy="82599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1720" y="548680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Система социального взаимодействия в РВГ</a:t>
            </a:r>
          </a:p>
        </p:txBody>
      </p:sp>
    </p:spTree>
    <p:extLst>
      <p:ext uri="{BB962C8B-B14F-4D97-AF65-F5344CB8AC3E}">
        <p14:creationId xmlns:p14="http://schemas.microsoft.com/office/powerpoint/2010/main" val="40561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0001" y="1484784"/>
            <a:ext cx="8428464" cy="3600400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3484984"/>
          </a:xfrm>
        </p:spPr>
        <p:txBody>
          <a:bodyPr>
            <a:normAutofit fontScale="55000" lnSpcReduction="2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 smtClean="0"/>
              <a:t>Дети </a:t>
            </a:r>
            <a:r>
              <a:rPr lang="ru-RU" dirty="0"/>
              <a:t>чаще считаются с предпочтениями младших при выборе совместных занятий и демонстрируют широкое разнообразие путей </a:t>
            </a:r>
            <a:r>
              <a:rPr lang="ru-RU" dirty="0" smtClean="0"/>
              <a:t>взаимодействия</a:t>
            </a:r>
            <a:r>
              <a:rPr lang="ru-RU" dirty="0"/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/>
              <a:t>Младшие видят более понятный пример для </a:t>
            </a:r>
            <a:r>
              <a:rPr lang="ru-RU" dirty="0" smtClean="0"/>
              <a:t>действий;</a:t>
            </a:r>
            <a:endParaRPr lang="ru-RU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/>
              <a:t>Для старших объяснение другому ребенку, помогает лучше освоить знания.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dirty="0"/>
              <a:t>Контроль над маленькими развивает самоконтроль, ответственность и ощущение принадлежности к деятельности в </a:t>
            </a:r>
            <a:r>
              <a:rPr lang="ru-RU" dirty="0" smtClean="0"/>
              <a:t>команде;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Постоянное </a:t>
            </a:r>
            <a:r>
              <a:rPr lang="ru-RU" dirty="0"/>
              <a:t>общение младших детей со старшими, создает благоприятные условия для формирования дружеских отношений, заботливости, самостоятельности. </a:t>
            </a:r>
            <a:r>
              <a:rPr lang="ru-RU" dirty="0" smtClean="0"/>
              <a:t>Старшие </a:t>
            </a:r>
            <a:r>
              <a:rPr lang="ru-RU" dirty="0"/>
              <a:t>помогают младшим одеваться, рассказывают им сказки, защищают от обидчика, т.е. заботятся о них. Особое значение приобретает пример старших для малышей. Малыши постоянно перенимают все положительные качества старших. Младшие дети обучаются навыкам гораздо быстрее, а старшие растут </a:t>
            </a:r>
            <a:r>
              <a:rPr lang="ru-RU" dirty="0" smtClean="0"/>
              <a:t>чуткими и доброжелательными.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332656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Плюсы</a:t>
            </a:r>
            <a:endParaRPr lang="ru-RU" sz="2400" b="1" dirty="0"/>
          </a:p>
        </p:txBody>
      </p:sp>
      <p:pic>
        <p:nvPicPr>
          <p:cNvPr id="6" name="Picture 3" descr="C:\Users\владелец\Desktop\воспитатель\lb4Rbk-eIF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73988"/>
            <a:ext cx="2688299" cy="2016224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владелец\Desktop\воспитатель\uMngm-1HT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22833"/>
            <a:ext cx="2558047" cy="1918535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7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елец\Desktop\воспитатель\d9mLpnyIdj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83415"/>
            <a:ext cx="3590485" cy="4787313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55676" y="332656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Патриотическое воспитание</a:t>
            </a:r>
            <a:endParaRPr lang="ru-RU" sz="2400" b="1" dirty="0"/>
          </a:p>
        </p:txBody>
      </p:sp>
      <p:pic>
        <p:nvPicPr>
          <p:cNvPr id="5122" name="Picture 2" descr="C:\Users\Татьяна\Desktop\воспитатель\PE8Djmxvl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59" y="1683415"/>
            <a:ext cx="3105653" cy="2329240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C:\Users\владелец\Desktop\воспитатель\11ffQ6irmZ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30" y="4107341"/>
            <a:ext cx="3151181" cy="2363387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20001" y="1340768"/>
            <a:ext cx="8356455" cy="1728192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16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Уже 3 года МОУ Ананьинская ОШ ЯМР является муниципальной инновационной площадкой по направлению </a:t>
            </a:r>
            <a:r>
              <a:rPr lang="ru-RU" sz="2000" dirty="0"/>
              <a:t>"Социальное партнерство: Школа – ССУЗ – Производство как условие процесса профессионального самоопределения школьников через внедрение новых методов и организационных форм обучения и воспитания"</a:t>
            </a:r>
          </a:p>
        </p:txBody>
      </p:sp>
      <p:pic>
        <p:nvPicPr>
          <p:cNvPr id="15362" name="Picture 2" descr="C:\Users\владелец\Desktop\воспитатель\2k4tpq9a2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22637"/>
            <a:ext cx="2448272" cy="3264363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владелец\Desktop\воспитатель\9fWDOi5UR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18" y="3146132"/>
            <a:ext cx="2447517" cy="326335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владелец\Desktop\воспитатель\fjY5i3CiS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54" y="4941168"/>
            <a:ext cx="2481540" cy="1861155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владелец\Desktop\воспитатель\IwhQDM-0C-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53" y="3068960"/>
            <a:ext cx="2457292" cy="1842969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63688" y="188640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Экологическое воспитание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24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ладелец\Desktop\воспитатель\BMEeFX6M19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85301"/>
            <a:ext cx="3272635" cy="245447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владелец\Desktop\воспитатель\c3JPQX0Ta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6" y="4185301"/>
            <a:ext cx="3272634" cy="245447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владелец\Desktop\воспитатель\I7iVLdRR7Z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37727"/>
            <a:ext cx="3220988" cy="2415741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владелец\Desktop\воспитатель\JBfPd28Ad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8287"/>
            <a:ext cx="3240360" cy="2430270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72916" y="188640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Воспитание основам безопасности жизнедеятельности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179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ладелец\Desktop\воспитатель\JbIqwa2ko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16" y="1412776"/>
            <a:ext cx="2095028" cy="2376264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владелец\Desktop\воспитатель\rpk1rLARyo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28020"/>
            <a:ext cx="2141253" cy="234577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владелец\Desktop\воспитатель\rfTQn2UoF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04059"/>
            <a:ext cx="3320309" cy="2490232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владелец\Desktop\воспитатель\PTVhjaM--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4648"/>
            <a:ext cx="3267595" cy="245069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972916" y="188640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Спортивная деятельность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083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ладелец\Desktop\воспитатель\cmoQ7iylO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2046"/>
            <a:ext cx="3409834" cy="255737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владелец\Desktop\воспитатель\nRqG5XNd_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53701"/>
            <a:ext cx="3379741" cy="2528469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владелец\Desktop\воспитатель\T6Trst12J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368795" cy="2520280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63688" y="332656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Художественно-нравственное и </a:t>
            </a:r>
            <a:r>
              <a:rPr lang="ru-RU" sz="2400" b="1" dirty="0" smtClean="0"/>
              <a:t>эстетическое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300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ладелец\Desktop\воспитатель\0y2__vIVn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12" y="1533892"/>
            <a:ext cx="3294474" cy="284529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владелец\Desktop\воспитатель\gxMl8u0qe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12411"/>
            <a:ext cx="2845296" cy="2133972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владелец\Desktop\воспитатель\NkqEv8iMDW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44" y="4496237"/>
            <a:ext cx="3277841" cy="2190423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владелец\Desktop\воспитатель\trIXj3-mN-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3892"/>
            <a:ext cx="2845296" cy="284529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77368" y="349593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Преемственность </a:t>
            </a:r>
            <a:r>
              <a:rPr lang="ru-RU" sz="2400" b="1" dirty="0"/>
              <a:t>со школой</a:t>
            </a:r>
          </a:p>
        </p:txBody>
      </p:sp>
    </p:spTree>
    <p:extLst>
      <p:ext uri="{BB962C8B-B14F-4D97-AF65-F5344CB8AC3E}">
        <p14:creationId xmlns:p14="http://schemas.microsoft.com/office/powerpoint/2010/main" val="18264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5696" y="332656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Подготовка к школе</a:t>
            </a:r>
            <a:endParaRPr lang="ru-RU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865324" cy="32403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2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3688" y="332656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Обучение новым технологиям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5993060" cy="26856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3659"/>
            <a:ext cx="2232248" cy="49813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ладелец\Desktop\воспитатель\byqYyrixYr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296" y="3501008"/>
            <a:ext cx="4227488" cy="3162689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404664"/>
            <a:ext cx="6480720" cy="864096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МОЯ ПЕДАГОГИЧЕСКАЯ НАХОДКА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607756"/>
            <a:ext cx="7776864" cy="167286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8000"/>
            </a:scheme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97871" y="1710965"/>
            <a:ext cx="7560082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«Современные подходы к организации 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образовательного и воспитательного процессов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дошкольников  в разновозрастных группах»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393135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Дополнительное образование</a:t>
            </a:r>
            <a:br>
              <a:rPr lang="ru-RU" sz="2400" b="1" dirty="0"/>
            </a:br>
            <a:r>
              <a:rPr lang="ru-RU" sz="2400" b="1" dirty="0"/>
              <a:t>3-</a:t>
            </a:r>
            <a:r>
              <a:rPr lang="en-US" sz="2400" b="1" dirty="0"/>
              <a:t>D </a:t>
            </a:r>
            <a:r>
              <a:rPr lang="ru-RU" sz="2400" b="1" dirty="0"/>
              <a:t>моделирование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386138"/>
            <a:ext cx="4762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0001" y="1484784"/>
            <a:ext cx="8356455" cy="1728192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38560" y="1561682"/>
            <a:ext cx="8219256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/>
              <a:t>С этого года МОУ Ананьинская ОШ ЯМР стала муниципальной инновационной площадкой по направлению «Профессиональная подготовка среди воспитанников дошкольных образовательных организаций </a:t>
            </a:r>
            <a:r>
              <a:rPr lang="en-US" sz="2000" dirty="0" err="1"/>
              <a:t>BabySkills</a:t>
            </a:r>
            <a:r>
              <a:rPr lang="ru-RU" sz="2000" dirty="0"/>
              <a:t> по компетенции 3-</a:t>
            </a:r>
            <a:r>
              <a:rPr lang="en-US" sz="2000" dirty="0"/>
              <a:t>D</a:t>
            </a:r>
            <a:r>
              <a:rPr lang="ru-RU" sz="2000" dirty="0"/>
              <a:t>- дизайн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6" y="3648630"/>
            <a:ext cx="4111208" cy="2300650"/>
          </a:xfrm>
          <a:prstGeom prst="rect">
            <a:avLst/>
          </a:prstGeom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8630"/>
            <a:ext cx="4062865" cy="2297517"/>
          </a:xfrm>
          <a:prstGeom prst="rect">
            <a:avLst/>
          </a:prstGeom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3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2772816" cy="3697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владелец\Desktop\воспитатель\hIuUnrRwj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37049"/>
            <a:ext cx="2645728" cy="36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63688" y="332656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Результат работы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902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63888" y="5178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503865" cy="405467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3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19572" y="1484783"/>
            <a:ext cx="7776864" cy="1728193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81128" y="-13235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Многие исследователи оценивают разновозрастные группы и коллективы как оптимальную модель среды развития </a:t>
            </a:r>
            <a:r>
              <a:rPr lang="ru-RU" sz="1800" dirty="0" smtClean="0"/>
              <a:t>ребенка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 err="1"/>
              <a:t>Л.С.Байбородова</a:t>
            </a:r>
            <a:r>
              <a:rPr lang="ru-RU" sz="1800" dirty="0"/>
              <a:t>, </a:t>
            </a:r>
            <a:r>
              <a:rPr lang="ru-RU" sz="1800" dirty="0" err="1"/>
              <a:t>Б.З.Вульфов</a:t>
            </a:r>
            <a:r>
              <a:rPr lang="ru-RU" sz="1800" dirty="0"/>
              <a:t>, </a:t>
            </a:r>
            <a:r>
              <a:rPr lang="ru-RU" sz="1800" dirty="0" err="1"/>
              <a:t>С.Л.Ильюшкина</a:t>
            </a:r>
            <a:r>
              <a:rPr lang="ru-RU" sz="1800" dirty="0"/>
              <a:t>, О.В. Соловьев и др</a:t>
            </a:r>
            <a:r>
              <a:rPr lang="ru-RU" sz="1800" dirty="0" smtClean="0"/>
              <a:t>.).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71379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Более 20 лет МОУ Ананьинская ОШ ЯМР занимается проблемами обучения и воспитания детей в РВГ .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данный момент является </a:t>
            </a:r>
            <a:r>
              <a:rPr lang="ru-RU" kern="15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инновационной площадкой научного центра Российской академии образования при ЯГПУ им. </a:t>
            </a:r>
            <a:r>
              <a:rPr lang="ru-RU" kern="15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К.Д.Ушинского</a:t>
            </a:r>
            <a:r>
              <a:rPr lang="ru-RU" kern="15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под руководством Л.В. </a:t>
            </a:r>
            <a:r>
              <a:rPr lang="ru-RU" kern="150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Байбородовой</a:t>
            </a:r>
            <a:r>
              <a:rPr lang="ru-RU" kern="15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kern="150" dirty="0" smtClean="0">
              <a:solidFill>
                <a:schemeClr val="tx2">
                  <a:lumMod val="50000"/>
                </a:schemeClr>
              </a:solidFill>
              <a:effectLst/>
              <a:ea typeface="Andale Sans UI"/>
              <a:cs typeface="Tahoma"/>
            </a:endParaRPr>
          </a:p>
        </p:txBody>
      </p:sp>
      <p:pic>
        <p:nvPicPr>
          <p:cNvPr id="1026" name="Picture 2" descr="C:\Users\владелец\Desktop\воспитатель\UtR_H6cvuJ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150314" cy="236273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елец\Desktop\воспитатель\fTc0n_kaD-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3150315" cy="236273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47664" y="260648"/>
            <a:ext cx="6480720" cy="864096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ПРЕДПОСЫЛКИ</a:t>
            </a:r>
            <a:endParaRPr lang="ru-RU" sz="2400" b="1" dirty="0"/>
          </a:p>
        </p:txBody>
      </p:sp>
      <p:pic>
        <p:nvPicPr>
          <p:cNvPr id="9218" name="Picture 2" descr="https://ananino-school.edu.yar.ru/2021_2022/20191119_184057_w150_h2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77" y="3766433"/>
            <a:ext cx="1872208" cy="2695981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4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19572" y="3068887"/>
            <a:ext cx="7956884" cy="3504547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572" y="1052735"/>
            <a:ext cx="7956884" cy="1080121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572" y="1052736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выявить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условия и механизмы формирования разновозрастных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групп детей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обеспечивающие саморазвитие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субъектов образовательного процесса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72" y="3218849"/>
            <a:ext cx="8229600" cy="320462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О</a:t>
            </a:r>
            <a:r>
              <a:rPr lang="ru-RU" sz="2000" dirty="0" smtClean="0"/>
              <a:t>пределение </a:t>
            </a:r>
            <a:r>
              <a:rPr lang="ru-RU" sz="2000" dirty="0"/>
              <a:t>классификации и характеристик </a:t>
            </a:r>
            <a:r>
              <a:rPr lang="ru-RU" sz="2000" dirty="0" smtClean="0"/>
              <a:t>РВГ </a:t>
            </a:r>
            <a:r>
              <a:rPr lang="ru-RU" sz="2000" dirty="0"/>
              <a:t>в условиях сельской </a:t>
            </a:r>
            <a:r>
              <a:rPr lang="ru-RU" sz="2000" dirty="0" smtClean="0"/>
              <a:t>дошкольных групп;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Выявление ресурсов </a:t>
            </a:r>
            <a:r>
              <a:rPr lang="ru-RU" sz="2000" dirty="0" smtClean="0"/>
              <a:t>РВГ для </a:t>
            </a:r>
            <a:r>
              <a:rPr lang="ru-RU" sz="2000" dirty="0"/>
              <a:t>саморазвития  и самореализации всех субъектов образовательного </a:t>
            </a:r>
            <a:r>
              <a:rPr lang="ru-RU" sz="2000" dirty="0" smtClean="0"/>
              <a:t>процесса;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/>
              <a:t>Определение </a:t>
            </a:r>
            <a:r>
              <a:rPr lang="ru-RU" sz="2000" dirty="0"/>
              <a:t>и обоснование необходимых условий создания </a:t>
            </a:r>
            <a:r>
              <a:rPr lang="ru-RU" sz="2000" dirty="0" smtClean="0"/>
              <a:t>РВГ; 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Разработка и обоснование педагогических средств организации деятельности в </a:t>
            </a:r>
            <a:r>
              <a:rPr lang="ru-RU" sz="2000" dirty="0" smtClean="0"/>
              <a:t>РВГ;</a:t>
            </a:r>
            <a:endParaRPr lang="ru-RU" sz="2000" dirty="0"/>
          </a:p>
          <a:p>
            <a:pPr marL="457200" lvl="0" indent="-457200">
              <a:buFont typeface="+mj-lt"/>
              <a:buAutoNum type="arabicPeriod"/>
            </a:pPr>
            <a:r>
              <a:rPr lang="ru-RU" sz="2000" dirty="0"/>
              <a:t>Разработка  мониторинга эффективности деятельности разновозрастных сообществ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250246"/>
            <a:ext cx="3384376" cy="648072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Цель работы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2348881"/>
            <a:ext cx="2079231" cy="432048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Задачи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6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484784"/>
            <a:ext cx="8352928" cy="3456384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1675461"/>
            <a:ext cx="8229600" cy="326570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идея сотворчества педагогов, обучающихся и родителей, жителей и тружеников села; </a:t>
            </a:r>
            <a:endParaRPr lang="ru-RU" sz="1800" dirty="0" smtClean="0"/>
          </a:p>
          <a:p>
            <a:pPr marL="0" lvl="0" indent="0">
              <a:buNone/>
            </a:pPr>
            <a:endParaRPr lang="ru-RU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идея расширения связей с окружающим миром, обусловленная бедностью и ограниченностью общения в условиях сельской малочисленной школы</a:t>
            </a:r>
            <a:r>
              <a:rPr lang="ru-RU" sz="1800" dirty="0" smtClean="0"/>
              <a:t>;</a:t>
            </a:r>
          </a:p>
          <a:p>
            <a:pPr marL="0" lvl="0" indent="0">
              <a:buNone/>
            </a:pPr>
            <a:endParaRPr lang="ru-RU" sz="18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1800" dirty="0"/>
              <a:t>идея взаимодействия детей разного возраста, которое </a:t>
            </a:r>
            <a:r>
              <a:rPr lang="ru-RU" sz="1800" dirty="0" smtClean="0"/>
              <a:t>предусматривает </a:t>
            </a:r>
            <a:r>
              <a:rPr lang="ru-RU" sz="1800" dirty="0"/>
              <a:t>организацию совместной деятельности и </a:t>
            </a:r>
            <a:r>
              <a:rPr lang="ru-RU" sz="1800" dirty="0" smtClean="0"/>
              <a:t>общения </a:t>
            </a:r>
          </a:p>
          <a:p>
            <a:pPr marL="0" lvl="0" indent="0">
              <a:buNone/>
            </a:pP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идея </a:t>
            </a:r>
            <a:r>
              <a:rPr lang="ru-RU" sz="1800" dirty="0"/>
              <a:t>создания ситуации свободного выбора и </a:t>
            </a:r>
            <a:r>
              <a:rPr lang="ru-RU" sz="1800" dirty="0" smtClean="0"/>
              <a:t>самоопределения</a:t>
            </a:r>
            <a:endParaRPr lang="ru-RU" sz="1800" dirty="0"/>
          </a:p>
        </p:txBody>
      </p:sp>
      <p:pic>
        <p:nvPicPr>
          <p:cNvPr id="14338" name="Picture 2" descr="C:\Users\владелец\Desktop\воспитатель\fwHzohLLD2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0016"/>
            <a:ext cx="3017912" cy="1697576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51720" y="260648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Идеи, положенные в основу деятельности</a:t>
            </a:r>
            <a:endParaRPr lang="ru-RU" sz="2400" b="1" dirty="0"/>
          </a:p>
        </p:txBody>
      </p:sp>
      <p:pic>
        <p:nvPicPr>
          <p:cNvPr id="1027" name="Picture 3" descr="C:\Users\Татьяна\Desktop\воспитатель\xbFis8VDsM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02935"/>
            <a:ext cx="2455456" cy="1841592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воспитатель\Y4ESCbPvQz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02935"/>
            <a:ext cx="2194112" cy="1804657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1484784"/>
            <a:ext cx="8352928" cy="3312368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Знание программ </a:t>
            </a:r>
            <a:r>
              <a:rPr lang="ru-RU" sz="1800" dirty="0"/>
              <a:t>всех возрастных </a:t>
            </a:r>
            <a:r>
              <a:rPr lang="ru-RU" sz="1800" dirty="0" smtClean="0"/>
              <a:t>групп;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Умение </a:t>
            </a:r>
            <a:r>
              <a:rPr lang="ru-RU" sz="1800" dirty="0"/>
              <a:t>сопоставлять программные требования с возрастными и индивидуальными особенностями </a:t>
            </a:r>
            <a:r>
              <a:rPr lang="ru-RU" sz="1800" dirty="0" smtClean="0"/>
              <a:t>детей;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Способность </a:t>
            </a:r>
            <a:r>
              <a:rPr lang="ru-RU" sz="1800" dirty="0"/>
              <a:t>правильно распределять </a:t>
            </a:r>
            <a:r>
              <a:rPr lang="ru-RU" sz="1800" dirty="0" smtClean="0"/>
              <a:t>внимание;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Понимание </a:t>
            </a:r>
            <a:r>
              <a:rPr lang="ru-RU" sz="1800" dirty="0"/>
              <a:t>и </a:t>
            </a:r>
            <a:r>
              <a:rPr lang="ru-RU" sz="1800" dirty="0" smtClean="0"/>
              <a:t>видение </a:t>
            </a:r>
            <a:r>
              <a:rPr lang="ru-RU" sz="1800" dirty="0"/>
              <a:t>каждого ребенка и всю группу в </a:t>
            </a:r>
            <a:r>
              <a:rPr lang="ru-RU" sz="1800" dirty="0" smtClean="0"/>
              <a:t>целом;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Развитие </a:t>
            </a:r>
            <a:r>
              <a:rPr lang="ru-RU" sz="1800" dirty="0"/>
              <a:t>детей в соответствии с их </a:t>
            </a:r>
            <a:r>
              <a:rPr lang="ru-RU" sz="1800" dirty="0" smtClean="0"/>
              <a:t>возможностями;</a:t>
            </a:r>
            <a:endParaRPr lang="ru-RU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Определение в </a:t>
            </a:r>
            <a:r>
              <a:rPr lang="ru-RU" sz="1800" dirty="0"/>
              <a:t>каждом конкретном случае </a:t>
            </a:r>
            <a:r>
              <a:rPr lang="ru-RU" sz="1800" dirty="0" smtClean="0"/>
              <a:t>состава </a:t>
            </a:r>
            <a:r>
              <a:rPr lang="ru-RU" sz="1800" dirty="0"/>
              <a:t>группы, </a:t>
            </a:r>
            <a:r>
              <a:rPr lang="ru-RU" sz="1800" dirty="0" smtClean="0"/>
              <a:t>выделение </a:t>
            </a:r>
            <a:r>
              <a:rPr lang="ru-RU" sz="1800" dirty="0"/>
              <a:t>2-3 </a:t>
            </a:r>
            <a:r>
              <a:rPr lang="ru-RU" sz="1800" dirty="0" smtClean="0"/>
              <a:t>подгрупп </a:t>
            </a:r>
            <a:r>
              <a:rPr lang="ru-RU" sz="1800" dirty="0"/>
              <a:t>и в соответствии с ними </a:t>
            </a:r>
            <a:r>
              <a:rPr lang="ru-RU" sz="1800" dirty="0" smtClean="0"/>
              <a:t>дифференцирование учебно-воспитательной работы. </a:t>
            </a:r>
            <a:r>
              <a:rPr lang="ru-RU" sz="1800" dirty="0"/>
              <a:t>Наиболее целесообразным является комплектование групп детьми близкого, смежного </a:t>
            </a:r>
            <a:r>
              <a:rPr lang="ru-RU" sz="1800" dirty="0" smtClean="0"/>
              <a:t>возраста.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260648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Особенности</a:t>
            </a:r>
            <a:endParaRPr lang="ru-RU" sz="2400" b="1" dirty="0"/>
          </a:p>
        </p:txBody>
      </p:sp>
      <p:pic>
        <p:nvPicPr>
          <p:cNvPr id="2050" name="Picture 2" descr="C:\Users\Татьяна\Desktop\воспитатель\Fcqi2NcFK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1" y="4797152"/>
            <a:ext cx="2472894" cy="1850034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воспитатель\w_OB7aDJYl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56" y="4824603"/>
            <a:ext cx="1908672" cy="1908672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Татьяна\Desktop\воспитатель\b-mOoXV874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377999" cy="1783499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260648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Описание наших групп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48070"/>
            <a:ext cx="3384376" cy="3888432"/>
          </a:xfrm>
          <a:prstGeom prst="roundRect">
            <a:avLst>
              <a:gd name="adj" fmla="val 14052"/>
            </a:avLst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1648070"/>
            <a:ext cx="3672408" cy="3888432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5576" y="4365104"/>
            <a:ext cx="26642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148064" y="4437112"/>
            <a:ext cx="26642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91605" y="4509120"/>
            <a:ext cx="153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12 детей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2085" y="4598462"/>
            <a:ext cx="153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20 детей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064" y="2299624"/>
            <a:ext cx="3131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Разновозрастная группа №</a:t>
            </a:r>
            <a:r>
              <a:rPr lang="ru-RU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endParaRPr lang="ru-RU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Возраст </a:t>
            </a:r>
            <a:r>
              <a:rPr 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детей от </a:t>
            </a:r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1,5 </a:t>
            </a:r>
            <a:r>
              <a:rPr 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27687" y="3212976"/>
            <a:ext cx="26642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14292" y="2303416"/>
            <a:ext cx="3131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Разновозрастная группа </a:t>
            </a:r>
            <a:r>
              <a:rPr lang="ru-RU" sz="200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№</a:t>
            </a:r>
            <a:r>
              <a:rPr lang="ru-RU" sz="2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ru-RU" sz="20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Возраст </a:t>
            </a:r>
            <a:r>
              <a:rPr lang="ru-RU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детей от 4 до 7 лет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148064" y="3230468"/>
            <a:ext cx="266429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6472" y="1648070"/>
            <a:ext cx="8576007" cy="4733258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675" y="1855365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Воспитатель</a:t>
            </a:r>
            <a:r>
              <a:rPr lang="ru-RU" dirty="0"/>
              <a:t>, организовывая образовательный  процесс в разновозрастной группе, должен четко определить цель, задачи, </a:t>
            </a:r>
            <a:r>
              <a:rPr lang="ru-RU" dirty="0" smtClean="0"/>
              <a:t>содержание;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Воспитатель должен владеть для </a:t>
            </a:r>
            <a:r>
              <a:rPr lang="ru-RU" dirty="0"/>
              <a:t>каждой возрастной подгруппы </a:t>
            </a:r>
            <a:r>
              <a:rPr lang="ru-RU" dirty="0" smtClean="0"/>
              <a:t>разными способами </a:t>
            </a:r>
            <a:r>
              <a:rPr lang="ru-RU" dirty="0"/>
              <a:t>выполнения определенного </a:t>
            </a:r>
            <a:r>
              <a:rPr lang="ru-RU" dirty="0" smtClean="0"/>
              <a:t>задания;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На </a:t>
            </a:r>
            <a:r>
              <a:rPr lang="ru-RU" dirty="0"/>
              <a:t>фронтальных занятиях лучше решать более общие образовательные задачи, а более конкретные (разные) — на занятиях с одной подгруппой </a:t>
            </a:r>
            <a:r>
              <a:rPr lang="ru-RU" dirty="0" smtClean="0"/>
              <a:t>детей;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проведении комплексных занятий в разновозрастной группе надо следить за тем, чтобы деятельность детей одной подгруппы не отвлекала детей другой </a:t>
            </a:r>
            <a:r>
              <a:rPr lang="ru-RU" dirty="0" smtClean="0"/>
              <a:t>подгруппы;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Общие </a:t>
            </a:r>
            <a:r>
              <a:rPr lang="ru-RU" dirty="0"/>
              <a:t>занятия целесообразно проводить при условии одинаковой или близкой темы для детей всех возрастных подгрупп, учитывая возможности детей и уровень их </a:t>
            </a:r>
            <a:r>
              <a:rPr lang="ru-RU" dirty="0" smtClean="0"/>
              <a:t>самостоятельности;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Материал</a:t>
            </a:r>
            <a:r>
              <a:rPr lang="ru-RU" dirty="0"/>
              <a:t>, подготовленный к занятию, должен содержать общие элементы для детей всех </a:t>
            </a:r>
            <a:r>
              <a:rPr lang="ru-RU" dirty="0" smtClean="0"/>
              <a:t>подгрупп;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организации образовательного процесса необходимо учитывать индивидуальные, возрастные и половые особенности детей дошкольного возраста.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260648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Требования к проведению занятий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475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0001" y="1484784"/>
            <a:ext cx="8428464" cy="3024336"/>
          </a:xfrm>
          <a:prstGeom prst="roundRect">
            <a:avLst/>
          </a:prstGeom>
          <a:solidFill>
            <a:srgbClr val="F9FBFD">
              <a:alpha val="58000"/>
            </a:srgbClr>
          </a:solidFill>
          <a:ln>
            <a:noFill/>
          </a:ln>
          <a:effectLst>
            <a:glow rad="190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Методическая </a:t>
            </a:r>
            <a:r>
              <a:rPr lang="ru-RU" sz="2000" dirty="0"/>
              <a:t>литература по дошкольному воспитанию рассчитана на учреждения с одновозрастным составом детских </a:t>
            </a:r>
            <a:r>
              <a:rPr lang="ru-RU" sz="2000" dirty="0" smtClean="0"/>
              <a:t>групп;</a:t>
            </a:r>
            <a:endParaRPr lang="ru-RU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Педагогический </a:t>
            </a:r>
            <a:r>
              <a:rPr lang="ru-RU" sz="2000" dirty="0"/>
              <a:t>процесс приходится строить в двух направлениях, ориентируясь на </a:t>
            </a:r>
            <a:r>
              <a:rPr lang="ru-RU" sz="2000" dirty="0" smtClean="0"/>
              <a:t>два, а то и три </a:t>
            </a:r>
            <a:r>
              <a:rPr lang="ru-RU" sz="2000" dirty="0"/>
              <a:t>возраста </a:t>
            </a:r>
            <a:r>
              <a:rPr lang="ru-RU" sz="2000" dirty="0" smtClean="0"/>
              <a:t>детей;</a:t>
            </a:r>
            <a:endParaRPr lang="ru-RU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Педагогу необходимо обладать не только знаниями </a:t>
            </a:r>
            <a:r>
              <a:rPr lang="ru-RU" sz="2000" dirty="0"/>
              <a:t>специфики работы с разными возрастными </a:t>
            </a:r>
            <a:r>
              <a:rPr lang="ru-RU" sz="2000" dirty="0" smtClean="0"/>
              <a:t>группами, но и уметь </a:t>
            </a:r>
            <a:r>
              <a:rPr lang="ru-RU" sz="2000" dirty="0"/>
              <a:t>соотносить программные требования с индивидуальными особенностями воспитанников.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269482"/>
            <a:ext cx="5544616" cy="936104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Трудности</a:t>
            </a:r>
            <a:endParaRPr lang="ru-RU" sz="2400" b="1" dirty="0"/>
          </a:p>
        </p:txBody>
      </p:sp>
      <p:pic>
        <p:nvPicPr>
          <p:cNvPr id="3074" name="Picture 2" descr="C:\Users\Татьяна\Desktop\воспитатель\3HLVdLoNW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00" y="4464676"/>
            <a:ext cx="2999607" cy="2249705"/>
          </a:xfrm>
          <a:prstGeom prst="rect">
            <a:avLst/>
          </a:prstGeom>
          <a:noFill/>
          <a:effectLst>
            <a:outerShdw blurRad="50800" dist="50800" dir="5400000" sx="110000" sy="110000" algn="ctr" rotWithShape="0">
              <a:schemeClr val="bg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559</Words>
  <Application>Microsoft Office PowerPoint</Application>
  <PresentationFormat>Экран (4:3)</PresentationFormat>
  <Paragraphs>83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Многие исследователи оценивают разновозрастные группы и коллективы как оптимальную модель среды развития ребенка  (Л.С.Байбородова, Б.З.Вульфов, С.Л.Ильюшкина, О.В. Соловьев и др.).  </vt:lpstr>
      <vt:lpstr>выявить условия и механизмы формирования разновозрастных групп детей, обеспечивающие саморазвитие субъектов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57</cp:revision>
  <dcterms:created xsi:type="dcterms:W3CDTF">2021-11-24T09:53:47Z</dcterms:created>
  <dcterms:modified xsi:type="dcterms:W3CDTF">2021-11-25T05:51:58Z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5029374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