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8" y="2894664"/>
            <a:ext cx="6035675" cy="3730625"/>
          </a:xfrm>
          <a:prstGeom prst="rect">
            <a:avLst/>
          </a:prstGeom>
          <a:noFill/>
        </p:spPr>
      </p:pic>
      <p:pic>
        <p:nvPicPr>
          <p:cNvPr id="1030" name="Picture 6" descr="http://market.hodak.biz/images/stories/Maslenica_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4305" y="84249"/>
            <a:ext cx="5905500" cy="4000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2143" y="4581128"/>
            <a:ext cx="29529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Подготовила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воспитатель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Новожилова А.В.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ru-RU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717032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Утро... ПОНЕДЕЛЬНИК... Наступает  " ВСТРЕЧА".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Яркие салазки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 горочек скользят.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Целый день веселье. </a:t>
            </a:r>
            <a:endParaRPr lang="ru-RU" sz="2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Наступает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вечер...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Накатавшись вволю,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блины едят.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На первый день масленицы русский народ справлял встречу Чистой масленицы - широкой </a:t>
            </a:r>
            <a:r>
              <a:rPr lang="ru-RU" sz="2400" dirty="0" err="1"/>
              <a:t>боярыни.В</a:t>
            </a:r>
            <a:r>
              <a:rPr lang="ru-RU" sz="2400" dirty="0"/>
              <a:t> старину дети с утра выходили на улицу строить снежные горы.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544" y="548680"/>
            <a:ext cx="3466082" cy="264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8" name="Picture 2" descr="http://m.restoran.ua/storage/images/restoran/kiev/news/prazdniki/maslenitsa/maslenitsa-2012/2012-02-24-metla/maslenica-v-restorane-metla/1119325-1-rus-RU/Maslenica-v-restorane-Metla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925426"/>
            <a:ext cx="2727862" cy="36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2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- жить в горькой </a:t>
            </a:r>
            <a:r>
              <a:rPr lang="ru-RU" dirty="0" smtClean="0"/>
              <a:t>беде.</a:t>
            </a:r>
            <a:endParaRPr lang="ru-RU" dirty="0"/>
          </a:p>
        </p:txBody>
      </p:sp>
      <p:pic>
        <p:nvPicPr>
          <p:cNvPr id="3" name="Picture 5" descr="PETRU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71888" cy="29035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magput.ru/pics/large/528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494634" cy="36592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466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ЗАиГРЫШИ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59175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AAD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второй день Масленицы устраивали различные игры. Люди катались на санях, коньках, ледянках.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gorka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044552"/>
            <a:ext cx="3600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9255" y="3573016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Закрывали лица смешными масками, верили, что в ином обличье и жизнь начнется другая – радостная и благополучная.</a:t>
            </a:r>
          </a:p>
        </p:txBody>
      </p:sp>
      <p:pic>
        <p:nvPicPr>
          <p:cNvPr id="7" name="Рисунок 6" descr="1231157916_image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015503"/>
            <a:ext cx="38909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1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ЛАКОМКА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31ed473c3d466b4b9d8b6df874f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124745"/>
            <a:ext cx="504056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30554" y="1050994"/>
            <a:ext cx="32403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5000"/>
            </a:pPr>
            <a:r>
              <a:rPr lang="ru-RU" sz="2200" kern="0" dirty="0" smtClean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В </a:t>
            </a:r>
            <a:r>
              <a:rPr lang="ru-RU" sz="2200" kern="0" dirty="0">
                <a:solidFill>
                  <a:srgbClr val="6B26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этот день люди лакомились блинами. Блины пеклись из разной муки и с разными начинками: пшеничные, овсяные, гречневые, из пресного и кислого теста.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867423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Тут СРЕДА подходит - "ЛАКОМКОЙ" зовётся.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Каждая хозяюшка  колдует у печи.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Кулебяки, сырники – всё им удаётся.</a:t>
            </a:r>
            <a:b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Пироги и блинчики – всё на стол мечи!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2858" y="5661248"/>
            <a:ext cx="372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Люди шутили, рассказывали различные небылицы.</a:t>
            </a:r>
          </a:p>
        </p:txBody>
      </p:sp>
    </p:spTree>
    <p:extLst>
      <p:ext uri="{BB962C8B-B14F-4D97-AF65-F5344CB8AC3E}">
        <p14:creationId xmlns:p14="http://schemas.microsoft.com/office/powerpoint/2010/main" xmlns="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ШИРОКИЙ ЧЕТВЕРГ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484784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 в ЧЕТВЕРГ - раздольный "РАЗГУЛЯЙ" приходит.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Ледяные крепости,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снежные бои...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Тройки с бубенцами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поля выходят.</a:t>
            </a:r>
            <a:b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stat16.privet.ru/lr/0b090eb9d46aeb5a94f2f337a0648b3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132983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66124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 этот день возили чучело зимы, устраивали соревнования в силе и ловкости.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ТЕЩИНЫ  </a:t>
            </a:r>
            <a:r>
              <a:rPr kumimoji="0" lang="ru-RU" sz="3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вЕЧЕРИНКИ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http://stat16.privet.ru/lr/0b094e7a678757fd61cd0d9e8c0058c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32040" y="1196752"/>
            <a:ext cx="38395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Масленица</a:t>
            </a:r>
            <a:r>
              <a:rPr lang="ru-RU" sz="2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это еще и  семейный праздник. Весна всегда связывалась с началом новой </a:t>
            </a:r>
            <a:r>
              <a:rPr lang="ru-RU" sz="3200" b="1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225" y="36953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ЗОЛОВКИНЫ ПОСИДЕЛКИ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12" descr="Картинка 22 из 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55093"/>
            <a:ext cx="37322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28827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</a:rPr>
              <a:t>Этот день был всегда шумным, с ряжеными, играми, любимыми русскими забавами: катанием с гор на салазках, катание на лошадях.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ПРОЩЕННОЕ ВОСКРЕСЕНЬЕ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Последний день Масленицы  - </a:t>
            </a:r>
            <a:r>
              <a:rPr lang="ru-RU" sz="2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7034" y="31194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Последний день Масленицы был самым шумным и весёлым. Устраивались соревнования</a:t>
            </a:r>
          </a:p>
        </p:txBody>
      </p:sp>
      <p:pic>
        <p:nvPicPr>
          <p:cNvPr id="6" name="Picture 5" descr="D:\Марина\праздники на руси\масленица\борьб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505597" cy="2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Марина\праздники на руси\масленица\бой в конном стро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8882" y="4689140"/>
            <a:ext cx="2736304" cy="20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54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283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Дарили сделанные из белых и красных ниток </a:t>
            </a:r>
            <a:r>
              <a:rPr lang="ru-RU" sz="3200" dirty="0" err="1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мартенички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куколки мальчика и девочки, - символ дружбы. </a:t>
            </a:r>
            <a:endParaRPr lang="ru-RU" sz="3200" dirty="0" smtClean="0">
              <a:solidFill>
                <a:srgbClr val="FFCAAD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Ими </a:t>
            </a: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взмахивали и приговаривали: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Ты прости меня, прости.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3200" dirty="0">
                <a:solidFill>
                  <a:srgbClr val="FFCAAD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Все обиды отпусти.</a:t>
            </a:r>
          </a:p>
        </p:txBody>
      </p:sp>
      <p:pic>
        <p:nvPicPr>
          <p:cNvPr id="3" name="Рисунок 6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11092"/>
            <a:ext cx="30285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42873"/>
            <a:ext cx="37147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4104456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Вечером устраивали большой костёр и Масленицу сжигали. Начинался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oper" pitchFamily="34" charset="0"/>
              </a:rPr>
              <a:t>пост.</a:t>
            </a:r>
          </a:p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огонь.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astavki.com/pictures/1600x1200/2011/Holidays_Carnival_Scarecrow_at_Shrovetide_0272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053"/>
            <a:ext cx="9144000" cy="6859588"/>
          </a:xfrm>
          <a:prstGeom prst="snipRoundRect">
            <a:avLst>
              <a:gd name="adj1" fmla="val 16667"/>
              <a:gd name="adj2" fmla="val 4068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CC00"/>
                </a:solidFill>
                <a:latin typeface="Arial" charset="0"/>
                <a:cs typeface="Arial" charset="0"/>
              </a:rPr>
              <a:t>Масленица – это проводы зимы и встреча весны</a:t>
            </a:r>
            <a:endParaRPr lang="ru-RU" sz="4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" name="Picture 2" descr="https://encrypted-tbn2.google.com/images?q=tbn:ANd9GcSHd0EMYnourIsidlHDYeyjdK8ESeFTuadLGmXcIx3SKh0IVL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257631"/>
            <a:ext cx="16811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72119"/>
            <a:ext cx="3968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by.ladybye.ru/wp-content/uploads/2012/02/200602270939-3410.h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240261"/>
            <a:ext cx="2592288" cy="30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506/21871983.3b/0_7339c_f1c4bce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3302018"/>
            <a:ext cx="4743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886" y="62068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Масленицу провожают зиму, встречают весеннее солнышко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422" y="4437112"/>
            <a:ext cx="362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Масленица всегда была шумной, весёлой с песнями и играми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.of.ru/attach.asp?a_no=156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24114">
            <a:off x="906475" y="1298104"/>
            <a:ext cx="4395149" cy="46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0855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Чтобы всё в будущем году было благополучно пели песенки-</a:t>
            </a:r>
            <a:r>
              <a:rPr lang="ru-RU" sz="2400" b="1" dirty="0" err="1">
                <a:solidFill>
                  <a:srgbClr val="3333FF"/>
                </a:solidFill>
                <a:latin typeface="Cooper" pitchFamily="34" charset="0"/>
              </a:rPr>
              <a:t>заклички</a:t>
            </a:r>
            <a:endParaRPr lang="ru-RU" sz="2400" b="1" dirty="0">
              <a:solidFill>
                <a:srgbClr val="3333FF"/>
              </a:solidFill>
              <a:latin typeface="Cooper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289555"/>
            <a:ext cx="4139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Выходи, народ,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Становись у ворот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Весну закликать,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Зимушку провожать.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Весна, весна-красна,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Приди, весна, с радостью!</a:t>
            </a:r>
          </a:p>
        </p:txBody>
      </p:sp>
    </p:spTree>
    <p:extLst>
      <p:ext uri="{BB962C8B-B14F-4D97-AF65-F5344CB8AC3E}">
        <p14:creationId xmlns:p14="http://schemas.microsoft.com/office/powerpoint/2010/main" xmlns="" val="4057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Всю неделю на Масленицу веселились, катались с горки, водили хороводы</a:t>
            </a:r>
          </a:p>
        </p:txBody>
      </p:sp>
      <p:pic>
        <p:nvPicPr>
          <p:cNvPr id="5122" name="Picture 2" descr="http://savepic.ru/34821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136430">
            <a:off x="435588" y="1349928"/>
            <a:ext cx="3696429" cy="5130411"/>
          </a:xfrm>
          <a:prstGeom prst="roundRect">
            <a:avLst>
              <a:gd name="adj" fmla="val 18248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017.radikal.ru/i414/1112/05/c221d56ae6d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1667619"/>
            <a:ext cx="4968552" cy="35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6/101695605.dcd/0_9d495_c7d920d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874988" cy="39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367138"/>
            <a:ext cx="4515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Как на масленой неделе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Из трубы блины летели.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</a:t>
            </a: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блиночки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 мои,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Блины масленые,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Ой, блины, блины, блины,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Разрумяненькие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5.radikal.ru/i178/1003/c6/6a63f05b1f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6338" cy="31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1.chitalnya.ru/upload2/382/7524966527707874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768502" cy="37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8454" y="620688"/>
            <a:ext cx="3418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FF"/>
                </a:solidFill>
                <a:latin typeface="Cooper" pitchFamily="34" charset="0"/>
              </a:rPr>
              <a:t>Румяный блин означал весеннее солнышко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930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FF"/>
                </a:solidFill>
                <a:latin typeface="Cooper" pitchFamily="34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</p:spTree>
    <p:extLst>
      <p:ext uri="{BB962C8B-B14F-4D97-AF65-F5344CB8AC3E}">
        <p14:creationId xmlns:p14="http://schemas.microsoft.com/office/powerpoint/2010/main" xmlns="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percook.ru/images-maslenica/rus-masl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9503" y="1916832"/>
            <a:ext cx="5619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>
                <a:solidFill>
                  <a:srgbClr val="0033CC"/>
                </a:solidFill>
              </a:rPr>
              <a:t>Каждый день Масленицы имеет свое название и обряды</a:t>
            </a:r>
            <a:br>
              <a:rPr lang="ru-RU" sz="2800" b="1" i="1" spc="300" dirty="0">
                <a:solidFill>
                  <a:srgbClr val="0033CC"/>
                </a:solidFill>
              </a:rPr>
            </a:br>
            <a:endParaRPr lang="ru-RU" sz="2800" spc="300" dirty="0"/>
          </a:p>
        </p:txBody>
      </p:sp>
    </p:spTree>
    <p:extLst>
      <p:ext uri="{BB962C8B-B14F-4D97-AF65-F5344CB8AC3E}">
        <p14:creationId xmlns:p14="http://schemas.microsoft.com/office/powerpoint/2010/main" xmlns="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326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ВСТРЕЧА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Содержимое 3" descr="http://stat16.privet.ru/lr/0b096409036c0e775eb258f3b2a7cfb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58326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</TotalTime>
  <Words>479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Пользователь Windows</cp:lastModifiedBy>
  <cp:revision>63</cp:revision>
  <dcterms:created xsi:type="dcterms:W3CDTF">2011-04-21T14:37:15Z</dcterms:created>
  <dcterms:modified xsi:type="dcterms:W3CDTF">2024-03-10T14:30:01Z</dcterms:modified>
</cp:coreProperties>
</file>