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72"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9F076C-ED71-4629-9783-6261F5A16D1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97AF-43A6-4CE4-9751-729E54248073}" type="datetimeFigureOut">
              <a:rPr lang="ru-RU" smtClean="0"/>
              <a:pPr/>
              <a:t>07.04.2024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0F97AF-43A6-4CE4-9751-729E54248073}" type="datetimeFigureOut">
              <a:rPr lang="ru-RU" smtClean="0"/>
              <a:pPr/>
              <a:t>07.04.2024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E9F076C-ED71-4629-9783-6261F5A16D1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555776" y="4365104"/>
            <a:ext cx="5616623" cy="1569561"/>
          </a:xfrm>
        </p:spPr>
        <p:txBody>
          <a:bodyPr>
            <a:normAutofit/>
          </a:bodyPr>
          <a:lstStyle/>
          <a:p>
            <a:pPr algn="r"/>
            <a:r>
              <a:rPr lang="ru-RU" dirty="0" smtClean="0">
                <a:latin typeface="Times New Roman" panose="02020603050405020304" pitchFamily="18" charset="0"/>
                <a:cs typeface="Times New Roman" panose="02020603050405020304" pitchFamily="18" charset="0"/>
              </a:rPr>
              <a:t>Выполнила: Новожилова А.В.</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Воспитатель: группы № 2</a:t>
            </a:r>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604705" y="1340769"/>
            <a:ext cx="6629400" cy="1440159"/>
          </a:xfrm>
          <a:effectLst/>
        </p:spPr>
        <p:txBody>
          <a:bodyPr/>
          <a:lstStyle/>
          <a:p>
            <a:pPr marL="182880" indent="0" algn="ctr">
              <a:buNone/>
            </a:pPr>
            <a:r>
              <a:rPr lang="ru-RU" sz="44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В мире </a:t>
            </a:r>
            <a:r>
              <a:rPr lang="ru-RU" sz="44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сказок </a:t>
            </a:r>
            <a:r>
              <a:rPr lang="ru-RU" sz="4400" dirty="0" err="1"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В.Сутеева</a:t>
            </a:r>
            <a:endParaRPr lang="ru-RU" sz="4400" dirty="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898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836713"/>
            <a:ext cx="4007636" cy="1152128"/>
          </a:xfrm>
        </p:spPr>
        <p:txBody>
          <a:bodyPr/>
          <a:lstStyle/>
          <a:p>
            <a:pPr marL="0" indent="0">
              <a:buNone/>
            </a:pPr>
            <a:r>
              <a:rPr lang="ru-RU" dirty="0"/>
              <a:t>«Кто сказал «</a:t>
            </a:r>
            <a:r>
              <a:rPr lang="ru-RU" dirty="0" smtClean="0"/>
              <a:t>мяу»?</a:t>
            </a:r>
            <a:r>
              <a:rPr lang="ru-RU" dirty="0"/>
              <a:t/>
            </a:r>
            <a:br>
              <a:rPr lang="ru-RU" dirty="0"/>
            </a:br>
            <a:endParaRPr lang="ru-RU" dirty="0"/>
          </a:p>
        </p:txBody>
      </p:sp>
      <p:sp>
        <p:nvSpPr>
          <p:cNvPr id="4" name="Текст 3"/>
          <p:cNvSpPr>
            <a:spLocks noGrp="1"/>
          </p:cNvSpPr>
          <p:nvPr>
            <p:ph type="body" sz="half" idx="2"/>
          </p:nvPr>
        </p:nvSpPr>
        <p:spPr>
          <a:xfrm>
            <a:off x="467544" y="1772816"/>
            <a:ext cx="3996881" cy="3864504"/>
          </a:xfrm>
        </p:spPr>
        <p:txBody>
          <a:bodyPr>
            <a:noAutofit/>
          </a:bodyPr>
          <a:lstStyle/>
          <a:p>
            <a:r>
              <a:rPr lang="ru-RU" sz="2000" dirty="0" smtClean="0">
                <a:latin typeface="Times New Roman" panose="02020603050405020304" pitchFamily="18" charset="0"/>
                <a:cs typeface="Times New Roman" panose="02020603050405020304" pitchFamily="18" charset="0"/>
              </a:rPr>
              <a:t>Спал щенок и вдруг услышал странный звук. Он пошел, полный любопытства, узнавать, кто сказал «мяу». И в результате любопытство не довело его до добра. Он должен спастись от злого лохматого Пса, его укусила за нос Пчела. Обиженный, он возвращается домой. Оказывается, надо уметь отличать любопытство от любознательности, которая сочетается с осторожностью. А для малыша это важно.</a:t>
            </a:r>
            <a:endParaRPr lang="ru-RU" sz="2000" dirty="0">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3284984"/>
            <a:ext cx="3505200"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p:txBody>
          <a:bodyPr/>
          <a:lstStyle/>
          <a:p>
            <a:pPr marL="45720" indent="0">
              <a:buNone/>
            </a:pPr>
            <a:endParaRPr lang="ru-RU" dirty="0"/>
          </a:p>
        </p:txBody>
      </p:sp>
    </p:spTree>
    <p:extLst>
      <p:ext uri="{BB962C8B-B14F-4D97-AF65-F5344CB8AC3E}">
        <p14:creationId xmlns="" xmlns:p14="http://schemas.microsoft.com/office/powerpoint/2010/main" val="321236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9" name="Picture 5"/>
          <p:cNvPicPr>
            <a:picLocks noGrp="1" noChangeAspect="1" noChangeArrowheads="1"/>
          </p:cNvPicPr>
          <p:nvPr>
            <p:ph idx="1"/>
          </p:nvPr>
        </p:nvPicPr>
        <p:blipFill rotWithShape="1">
          <a:blip r:embed="rId2" cstate="email">
            <a:extLst>
              <a:ext uri="{28A0092B-C50C-407E-A947-70E740481C1C}">
                <a14:useLocalDpi xmlns="" xmlns:a14="http://schemas.microsoft.com/office/drawing/2010/main" val="0"/>
              </a:ext>
            </a:extLst>
          </a:blip>
          <a:srcRect l="5216" t="38370" r="2672" b="1730"/>
          <a:stretch/>
        </p:blipFill>
        <p:spPr bwMode="auto">
          <a:xfrm>
            <a:off x="4172004" y="764704"/>
            <a:ext cx="4431669" cy="4608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half" idx="2"/>
          </p:nvPr>
        </p:nvSpPr>
        <p:spPr>
          <a:xfrm>
            <a:off x="467545" y="980728"/>
            <a:ext cx="3168351" cy="4656592"/>
          </a:xfrm>
        </p:spPr>
        <p:txBody>
          <a:bodyPr>
            <a:noAutofit/>
          </a:bodyPr>
          <a:lstStyle/>
          <a:p>
            <a:r>
              <a:rPr lang="ru-RU" sz="2000" dirty="0" smtClean="0">
                <a:latin typeface="Times New Roman" panose="02020603050405020304" pitchFamily="18" charset="0"/>
                <a:cs typeface="Times New Roman" panose="02020603050405020304" pitchFamily="18" charset="0"/>
              </a:rPr>
              <a:t>Книги В. Г. </a:t>
            </a:r>
            <a:r>
              <a:rPr lang="ru-RU" sz="2000" dirty="0" err="1" smtClean="0">
                <a:latin typeface="Times New Roman" panose="02020603050405020304" pitchFamily="18" charset="0"/>
                <a:cs typeface="Times New Roman" panose="02020603050405020304" pitchFamily="18" charset="0"/>
              </a:rPr>
              <a:t>Сутеева</a:t>
            </a:r>
            <a:r>
              <a:rPr lang="ru-RU" sz="2000" dirty="0" smtClean="0">
                <a:latin typeface="Times New Roman" panose="02020603050405020304" pitchFamily="18" charset="0"/>
                <a:cs typeface="Times New Roman" panose="02020603050405020304" pitchFamily="18" charset="0"/>
              </a:rPr>
              <a:t> надо не только читать, но обязательно долго рассматривать. Это же настоящие мультфильмы. Только каждый новый кадр остановлен и на него можно любоваться сколько угодно долго. Все зверюшки имеют характер, и все они ярки и хороши, а главное – понятны даже самому маленькому слушателю. Все, что не договаривает, мастер рисует.</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0689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3600400" cy="4832092"/>
          </a:xfrm>
          <a:prstGeom prst="rect">
            <a:avLst/>
          </a:prstGeom>
        </p:spPr>
        <p:txBody>
          <a:bodyPr wrap="square">
            <a:spAutoFit/>
          </a:bodyPr>
          <a:lstStyle/>
          <a:p>
            <a:r>
              <a:rPr lang="ru-RU" sz="2800" dirty="0">
                <a:solidFill>
                  <a:schemeClr val="accent5">
                    <a:lumMod val="75000"/>
                  </a:schemeClr>
                </a:solidFill>
                <a:latin typeface="Times New Roman" panose="02020603050405020304" pitchFamily="18" charset="0"/>
                <a:cs typeface="Times New Roman" panose="02020603050405020304" pitchFamily="18" charset="0"/>
              </a:rPr>
              <a:t>Книги Владимира </a:t>
            </a:r>
            <a:r>
              <a:rPr lang="ru-RU" sz="2800" dirty="0" err="1">
                <a:solidFill>
                  <a:schemeClr val="accent5">
                    <a:lumMod val="75000"/>
                  </a:schemeClr>
                </a:solidFill>
                <a:latin typeface="Times New Roman" panose="02020603050405020304" pitchFamily="18" charset="0"/>
                <a:cs typeface="Times New Roman" panose="02020603050405020304" pitchFamily="18" charset="0"/>
              </a:rPr>
              <a:t>Сутеева</a:t>
            </a:r>
            <a:r>
              <a:rPr lang="ru-RU" sz="2800" dirty="0">
                <a:solidFill>
                  <a:schemeClr val="accent5">
                    <a:lumMod val="75000"/>
                  </a:schemeClr>
                </a:solidFill>
                <a:latin typeface="Times New Roman" panose="02020603050405020304" pitchFamily="18" charset="0"/>
                <a:cs typeface="Times New Roman" panose="02020603050405020304" pitchFamily="18" charset="0"/>
              </a:rPr>
              <a:t> вызывают восхищение взрослых людей, которые перечитывая и пересматривая их вместе с детьми и внуками, не устают восторгаться творчеством доброго сказочника.</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35537" y="391573"/>
            <a:ext cx="3608871" cy="55773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0138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717632">
            <a:off x="1475657" y="1794883"/>
            <a:ext cx="6696744" cy="1938992"/>
          </a:xfrm>
          <a:prstGeom prst="rect">
            <a:avLst/>
          </a:prstGeom>
        </p:spPr>
        <p:txBody>
          <a:bodyPr wrap="square">
            <a:spAutoFit/>
          </a:bodyPr>
          <a:lstStyle/>
          <a:p>
            <a:pPr algn="ctr"/>
            <a:r>
              <a:rPr lang="ru-RU" sz="6000" dirty="0" smtClean="0">
                <a:solidFill>
                  <a:schemeClr val="accent6"/>
                </a:solidFill>
                <a:latin typeface="Times New Roman" panose="02020603050405020304" pitchFamily="18" charset="0"/>
                <a:cs typeface="Times New Roman" panose="02020603050405020304" pitchFamily="18" charset="0"/>
              </a:rPr>
              <a:t>Спасибо за внимание!</a:t>
            </a:r>
            <a:endParaRPr lang="ru-RU" sz="60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4871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4536504" cy="1584177"/>
          </a:xfrm>
        </p:spPr>
        <p:txBody>
          <a:bodyPr/>
          <a:lstStyle/>
          <a:p>
            <a:pPr marL="0" indent="0">
              <a:buNone/>
            </a:pPr>
            <a:r>
              <a:rPr lang="ru-RU" sz="4000" dirty="0">
                <a:latin typeface="Times New Roman" panose="02020603050405020304" pitchFamily="18" charset="0"/>
                <a:cs typeface="Times New Roman" panose="02020603050405020304" pitchFamily="18" charset="0"/>
              </a:rPr>
              <a:t>Владимир </a:t>
            </a:r>
            <a:r>
              <a:rPr lang="ru-RU" sz="4000" dirty="0" err="1">
                <a:latin typeface="Times New Roman" panose="02020603050405020304" pitchFamily="18" charset="0"/>
                <a:cs typeface="Times New Roman" panose="02020603050405020304" pitchFamily="18" charset="0"/>
              </a:rPr>
              <a:t>Сутеев</a:t>
            </a:r>
            <a:r>
              <a:rPr lang="ru-RU" sz="4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1800" b="0" dirty="0">
                <a:latin typeface="Times New Roman" panose="02020603050405020304" pitchFamily="18" charset="0"/>
                <a:cs typeface="Times New Roman" panose="02020603050405020304" pitchFamily="18" charset="0"/>
              </a:rPr>
              <a:t>5.07.1903 – 10.03.1993</a:t>
            </a:r>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5076056" y="1042071"/>
            <a:ext cx="3093675" cy="43311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Текст 3"/>
          <p:cNvSpPr>
            <a:spLocks noGrp="1"/>
          </p:cNvSpPr>
          <p:nvPr>
            <p:ph type="body" sz="half" idx="2"/>
          </p:nvPr>
        </p:nvSpPr>
        <p:spPr>
          <a:xfrm>
            <a:off x="683569" y="2492896"/>
            <a:ext cx="3744416" cy="3144424"/>
          </a:xfrm>
        </p:spPr>
        <p:txBody>
          <a:bodyPr>
            <a:normAutofit/>
          </a:bodyPr>
          <a:lstStyle/>
          <a:p>
            <a:r>
              <a:rPr lang="ru-RU" sz="2400" dirty="0" smtClean="0">
                <a:latin typeface="Times New Roman" panose="02020603050405020304" pitchFamily="18" charset="0"/>
                <a:cs typeface="Times New Roman" panose="02020603050405020304" pitchFamily="18" charset="0"/>
              </a:rPr>
              <a:t>родился в Москве. Григорий Осипович </a:t>
            </a:r>
            <a:r>
              <a:rPr lang="ru-RU" sz="2400" dirty="0" err="1" smtClean="0">
                <a:latin typeface="Times New Roman" panose="02020603050405020304" pitchFamily="18" charset="0"/>
                <a:cs typeface="Times New Roman" panose="02020603050405020304" pitchFamily="18" charset="0"/>
              </a:rPr>
              <a:t>Сутеев</a:t>
            </a:r>
            <a:r>
              <a:rPr lang="ru-RU" sz="2400" dirty="0" smtClean="0">
                <a:latin typeface="Times New Roman" panose="02020603050405020304" pitchFamily="18" charset="0"/>
                <a:cs typeface="Times New Roman" panose="02020603050405020304" pitchFamily="18" charset="0"/>
              </a:rPr>
              <a:t>, его отец, был врачом и к тому же разносторонним человеком.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5591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908721"/>
            <a:ext cx="3636085" cy="504056"/>
          </a:xfrm>
        </p:spPr>
        <p:txBody>
          <a:bodyPr/>
          <a:lstStyle/>
          <a:p>
            <a:pPr marL="0" indent="0">
              <a:buNone/>
            </a:pPr>
            <a:r>
              <a:rPr lang="ru-RU" dirty="0" smtClean="0"/>
              <a:t>«Муха-Цокотуха»</a:t>
            </a:r>
            <a:endParaRPr lang="ru-RU" dirty="0"/>
          </a:p>
        </p:txBody>
      </p:sp>
      <p:pic>
        <p:nvPicPr>
          <p:cNvPr id="11266" name="Picture 2"/>
          <p:cNvPicPr>
            <a:picLocks noGrp="1" noChangeAspect="1" noChangeArrowheads="1"/>
          </p:cNvPicPr>
          <p:nvPr>
            <p:ph idx="1"/>
          </p:nvPr>
        </p:nvPicPr>
        <p:blipFill rotWithShape="1">
          <a:blip r:embed="rId2" cstate="email">
            <a:extLst>
              <a:ext uri="{28A0092B-C50C-407E-A947-70E740481C1C}">
                <a14:useLocalDpi xmlns="" xmlns:a14="http://schemas.microsoft.com/office/drawing/2010/main" val="0"/>
              </a:ext>
            </a:extLst>
          </a:blip>
          <a:srcRect l="5566" t="4418" r="7163"/>
          <a:stretch/>
        </p:blipFill>
        <p:spPr bwMode="auto">
          <a:xfrm>
            <a:off x="4788024" y="1772816"/>
            <a:ext cx="3505200" cy="31469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Текст 3"/>
          <p:cNvSpPr>
            <a:spLocks noGrp="1"/>
          </p:cNvSpPr>
          <p:nvPr>
            <p:ph type="body" sz="half" idx="2"/>
          </p:nvPr>
        </p:nvSpPr>
        <p:spPr>
          <a:xfrm>
            <a:off x="395536" y="1772816"/>
            <a:ext cx="3456383" cy="3312368"/>
          </a:xfrm>
        </p:spPr>
        <p:txBody>
          <a:bodyPr>
            <a:normAutofit/>
          </a:bodyPr>
          <a:lstStyle/>
          <a:p>
            <a:r>
              <a:rPr lang="ru-RU" sz="2000" dirty="0" smtClean="0">
                <a:latin typeface="Times New Roman" panose="02020603050405020304" pitchFamily="18" charset="0"/>
                <a:cs typeface="Times New Roman" panose="02020603050405020304" pitchFamily="18" charset="0"/>
              </a:rPr>
              <a:t>22 июня была закончена иллюстрация к сказке «Муха-Цокотуха», а 24-го Владимир </a:t>
            </a:r>
            <a:r>
              <a:rPr lang="ru-RU" sz="2000" dirty="0" err="1" smtClean="0">
                <a:latin typeface="Times New Roman" panose="02020603050405020304" pitchFamily="18" charset="0"/>
                <a:cs typeface="Times New Roman" panose="02020603050405020304" pitchFamily="18" charset="0"/>
              </a:rPr>
              <a:t>Сутеев</a:t>
            </a:r>
            <a:r>
              <a:rPr lang="ru-RU" sz="2000" dirty="0" smtClean="0">
                <a:latin typeface="Times New Roman" panose="02020603050405020304" pitchFamily="18" charset="0"/>
                <a:cs typeface="Times New Roman" panose="02020603050405020304" pitchFamily="18" charset="0"/>
              </a:rPr>
              <a:t> ушел на фронт. Художнику было 37 лет. Он прошел всю войну</a:t>
            </a:r>
            <a:r>
              <a:rPr lang="ru-RU" sz="200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6241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502374" y="3645024"/>
            <a:ext cx="217170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Текст 3"/>
          <p:cNvSpPr>
            <a:spLocks noGrp="1"/>
          </p:cNvSpPr>
          <p:nvPr>
            <p:ph type="body" sz="half" idx="2"/>
          </p:nvPr>
        </p:nvSpPr>
        <p:spPr>
          <a:xfrm>
            <a:off x="467544" y="908720"/>
            <a:ext cx="3816423" cy="4752528"/>
          </a:xfrm>
        </p:spPr>
        <p:txBody>
          <a:bodyPr>
            <a:noAutofit/>
          </a:bodyPr>
          <a:lstStyle/>
          <a:p>
            <a:r>
              <a:rPr lang="ru-RU" sz="2000" dirty="0" smtClean="0">
                <a:latin typeface="Times New Roman" panose="02020603050405020304" pitchFamily="18" charset="0"/>
                <a:cs typeface="Times New Roman" panose="02020603050405020304" pitchFamily="18" charset="0"/>
              </a:rPr>
              <a:t>В 1948 году Владимир </a:t>
            </a:r>
            <a:r>
              <a:rPr lang="ru-RU" sz="2000" dirty="0" err="1" smtClean="0">
                <a:latin typeface="Times New Roman" panose="02020603050405020304" pitchFamily="18" charset="0"/>
                <a:cs typeface="Times New Roman" panose="02020603050405020304" pitchFamily="18" charset="0"/>
              </a:rPr>
              <a:t>Сутеев</a:t>
            </a:r>
            <a:r>
              <a:rPr lang="ru-RU" sz="2000" dirty="0" smtClean="0">
                <a:latin typeface="Times New Roman" panose="02020603050405020304" pitchFamily="18" charset="0"/>
                <a:cs typeface="Times New Roman" panose="02020603050405020304" pitchFamily="18" charset="0"/>
              </a:rPr>
              <a:t> завершил работу как режиссер и стал сотрудничать с крупнейшим в стране детским издательством – «</a:t>
            </a:r>
            <a:r>
              <a:rPr lang="ru-RU" sz="2000" dirty="0" err="1" smtClean="0">
                <a:latin typeface="Times New Roman" panose="02020603050405020304" pitchFamily="18" charset="0"/>
                <a:cs typeface="Times New Roman" panose="02020603050405020304" pitchFamily="18" charset="0"/>
              </a:rPr>
              <a:t>Детгиз</a:t>
            </a:r>
            <a:r>
              <a:rPr lang="ru-RU" sz="2000" dirty="0" smtClean="0">
                <a:latin typeface="Times New Roman" panose="02020603050405020304" pitchFamily="18" charset="0"/>
                <a:cs typeface="Times New Roman" panose="02020603050405020304" pitchFamily="18" charset="0"/>
              </a:rPr>
              <a:t>». Его иллюстрации к книгам </a:t>
            </a:r>
            <a:r>
              <a:rPr lang="ru-RU" sz="2000" dirty="0" err="1" smtClean="0">
                <a:latin typeface="Times New Roman" panose="02020603050405020304" pitchFamily="18" charset="0"/>
                <a:cs typeface="Times New Roman" panose="02020603050405020304" pitchFamily="18" charset="0"/>
              </a:rPr>
              <a:t>Джанни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Родари</a:t>
            </a:r>
            <a:r>
              <a:rPr lang="ru-RU" sz="2000" dirty="0" smtClean="0">
                <a:latin typeface="Times New Roman" panose="02020603050405020304" pitchFamily="18" charset="0"/>
                <a:cs typeface="Times New Roman" panose="02020603050405020304" pitchFamily="18" charset="0"/>
              </a:rPr>
              <a:t>, Корнея Чуковского, Агнии </a:t>
            </a:r>
            <a:r>
              <a:rPr lang="ru-RU" sz="2000" dirty="0" err="1" smtClean="0">
                <a:latin typeface="Times New Roman" panose="02020603050405020304" pitchFamily="18" charset="0"/>
                <a:cs typeface="Times New Roman" panose="02020603050405020304" pitchFamily="18" charset="0"/>
              </a:rPr>
              <a:t>Барто</a:t>
            </a:r>
            <a:r>
              <a:rPr lang="ru-RU" sz="2000" dirty="0" smtClean="0">
                <a:latin typeface="Times New Roman" panose="02020603050405020304" pitchFamily="18" charset="0"/>
                <a:cs typeface="Times New Roman" panose="02020603050405020304" pitchFamily="18" charset="0"/>
              </a:rPr>
              <a:t> стали классикой.</a:t>
            </a:r>
          </a:p>
        </p:txBody>
      </p:sp>
      <p:pic>
        <p:nvPicPr>
          <p:cNvPr id="819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35724" y="548680"/>
            <a:ext cx="1905000" cy="2571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9952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25144"/>
            <a:ext cx="8208911" cy="1224136"/>
          </a:xfrm>
          <a:effectLst/>
        </p:spPr>
        <p:txBody>
          <a:bodyPr/>
          <a:lstStyle/>
          <a:p>
            <a:pPr marL="0" indent="0" algn="just">
              <a:buNone/>
            </a:pPr>
            <a: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В</a:t>
            </a:r>
            <a:r>
              <a:rPr lang="ru-RU" sz="2000" b="0" dirty="0"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1952 году </a:t>
            </a:r>
            <a:r>
              <a:rPr lang="ru-RU" sz="2000" b="0" dirty="0" err="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Сутеев</a:t>
            </a:r>
            <a: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Владимир Григорьевич </a:t>
            </a:r>
            <a:r>
              <a:rPr lang="ru-RU" sz="2000" b="0" dirty="0"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создал первую собственную историю, которая называлась «Две сказки про карандаш и краски».</a:t>
            </a:r>
            <a:b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endPar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14"/>
          </p:nvPr>
        </p:nvSpPr>
        <p:spPr/>
        <p:txBody>
          <a:bodyPr/>
          <a:lstStyle/>
          <a:p>
            <a:endParaRPr lang="ru-RU"/>
          </a:p>
        </p:txBody>
      </p:sp>
      <p:pic>
        <p:nvPicPr>
          <p:cNvPr id="1229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68508" y="764704"/>
            <a:ext cx="4591924" cy="34659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Объект 2"/>
          <p:cNvSpPr>
            <a:spLocks noGrp="1"/>
          </p:cNvSpPr>
          <p:nvPr>
            <p:ph sz="quarter" idx="13"/>
          </p:nvPr>
        </p:nvSpPr>
        <p:spPr>
          <a:xfrm>
            <a:off x="251521" y="4365104"/>
            <a:ext cx="8496944" cy="1872208"/>
          </a:xfrm>
        </p:spPr>
        <p:txBody>
          <a:bodyPr/>
          <a:lstStyle/>
          <a:p>
            <a:pPr marL="45720" indent="0">
              <a:buNone/>
            </a:pPr>
            <a:endParaRPr lang="ru-RU" dirty="0"/>
          </a:p>
        </p:txBody>
      </p:sp>
    </p:spTree>
    <p:extLst>
      <p:ext uri="{BB962C8B-B14F-4D97-AF65-F5344CB8AC3E}">
        <p14:creationId xmlns="" xmlns:p14="http://schemas.microsoft.com/office/powerpoint/2010/main" val="2194972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7"/>
            <a:ext cx="3384376" cy="720079"/>
          </a:xfrm>
        </p:spPr>
        <p:txBody>
          <a:bodyPr/>
          <a:lstStyle/>
          <a:p>
            <a:pPr marL="0" indent="0">
              <a:buNone/>
            </a:pPr>
            <a:r>
              <a:rPr lang="ru-RU" dirty="0" smtClean="0"/>
              <a:t>«Карандаш и мышонок»</a:t>
            </a:r>
            <a:endParaRPr lang="ru-RU" dirty="0"/>
          </a:p>
        </p:txBody>
      </p:sp>
      <p:pic>
        <p:nvPicPr>
          <p:cNvPr id="1028" name="Picture 4"/>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390" r="18087"/>
          <a:stretch/>
        </p:blipFill>
        <p:spPr bwMode="auto">
          <a:xfrm>
            <a:off x="251520" y="1916832"/>
            <a:ext cx="3375636" cy="16319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Текст 3"/>
          <p:cNvSpPr>
            <a:spLocks noGrp="1"/>
          </p:cNvSpPr>
          <p:nvPr>
            <p:ph type="body" sz="half" idx="2"/>
          </p:nvPr>
        </p:nvSpPr>
        <p:spPr>
          <a:xfrm>
            <a:off x="5230656" y="548680"/>
            <a:ext cx="3514409" cy="3168352"/>
          </a:xfrm>
        </p:spPr>
        <p:txBody>
          <a:bodyPr>
            <a:noAutofit/>
          </a:bodyPr>
          <a:lstStyle/>
          <a:p>
            <a:r>
              <a:rPr lang="ru-RU" sz="2000" dirty="0" smtClean="0">
                <a:latin typeface="Times New Roman" panose="02020603050405020304" pitchFamily="18" charset="0"/>
                <a:cs typeface="Times New Roman" panose="02020603050405020304" pitchFamily="18" charset="0"/>
              </a:rPr>
              <a:t>По одной из них можно было научить рисовать ребенка. Это сказка «Карандаш и мышонок». Там последовательно показывается, как из простых элементов (кругов, овалов, треугольников) рисуется туловище котенка.</a:t>
            </a:r>
            <a:endParaRPr lang="ru-RU" sz="2000"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7744" y="4293096"/>
            <a:ext cx="2705100" cy="1685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176" y="3913313"/>
            <a:ext cx="2228850" cy="2047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665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4221088"/>
            <a:ext cx="2796801" cy="1656184"/>
          </a:xfrm>
        </p:spPr>
        <p:txBody>
          <a:bodyPr/>
          <a:lstStyle/>
          <a:p>
            <a:pPr marL="0" indent="0">
              <a:buNone/>
            </a:pPr>
            <a:r>
              <a:rPr lang="ru-RU" dirty="0" smtClean="0"/>
              <a:t>Маленькие сказки</a:t>
            </a:r>
            <a:endParaRPr lang="ru-RU" dirty="0"/>
          </a:p>
        </p:txBody>
      </p:sp>
      <p:sp>
        <p:nvSpPr>
          <p:cNvPr id="4" name="Текст 3"/>
          <p:cNvSpPr>
            <a:spLocks noGrp="1"/>
          </p:cNvSpPr>
          <p:nvPr>
            <p:ph type="body" sz="half" idx="2"/>
          </p:nvPr>
        </p:nvSpPr>
        <p:spPr>
          <a:xfrm>
            <a:off x="539553" y="908720"/>
            <a:ext cx="3528392" cy="3168352"/>
          </a:xfrm>
        </p:spPr>
        <p:txBody>
          <a:bodyPr>
            <a:noAutofit/>
          </a:bodyPr>
          <a:lstStyle/>
          <a:p>
            <a:r>
              <a:rPr lang="ru-RU" sz="2000" dirty="0" err="1" smtClean="0">
                <a:latin typeface="Times New Roman" panose="02020603050405020304" pitchFamily="18" charset="0"/>
                <a:cs typeface="Times New Roman" panose="02020603050405020304" pitchFamily="18" charset="0"/>
              </a:rPr>
              <a:t>Сутеев</a:t>
            </a:r>
            <a:r>
              <a:rPr lang="ru-RU" sz="2000" dirty="0" smtClean="0">
                <a:latin typeface="Times New Roman" panose="02020603050405020304" pitchFamily="18" charset="0"/>
                <a:cs typeface="Times New Roman" panose="02020603050405020304" pitchFamily="18" charset="0"/>
              </a:rPr>
              <a:t> Владимир Григорьевич сказки писал для самых маленьких. Он замечательно понимал маленьких детей. На первый взгляд, эти истории очень просты, но ведь с маленьким ребенком нельзя ни сюсюкать, ни перегружать его сложными понятиями. </a:t>
            </a:r>
            <a:endParaRPr lang="ru-RU" sz="2000"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04048" y="1196752"/>
            <a:ext cx="3273425" cy="476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004048" y="731520"/>
            <a:ext cx="3606552" cy="5361776"/>
          </a:xfrm>
        </p:spPr>
        <p:txBody>
          <a:bodyPr/>
          <a:lstStyle/>
          <a:p>
            <a:pPr marL="45720" indent="0">
              <a:buNone/>
            </a:pPr>
            <a:endParaRPr lang="ru-RU" dirty="0"/>
          </a:p>
        </p:txBody>
      </p:sp>
    </p:spTree>
    <p:extLst>
      <p:ext uri="{BB962C8B-B14F-4D97-AF65-F5344CB8AC3E}">
        <p14:creationId xmlns="" xmlns:p14="http://schemas.microsoft.com/office/powerpoint/2010/main" val="286461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1052737"/>
            <a:ext cx="3719604" cy="936104"/>
          </a:xfrm>
        </p:spPr>
        <p:txBody>
          <a:bodyPr/>
          <a:lstStyle/>
          <a:p>
            <a:pPr marL="0" indent="0">
              <a:buNone/>
            </a:pPr>
            <a:r>
              <a:rPr lang="ru-RU" dirty="0">
                <a:latin typeface="Times New Roman" panose="02020603050405020304" pitchFamily="18" charset="0"/>
                <a:cs typeface="Times New Roman" panose="02020603050405020304" pitchFamily="18" charset="0"/>
              </a:rPr>
              <a:t>«Под грибком» </a:t>
            </a:r>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5383212" y="1750219"/>
            <a:ext cx="243840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Текст 3"/>
          <p:cNvSpPr>
            <a:spLocks noGrp="1"/>
          </p:cNvSpPr>
          <p:nvPr>
            <p:ph type="body" sz="half" idx="2"/>
          </p:nvPr>
        </p:nvSpPr>
        <p:spPr>
          <a:xfrm>
            <a:off x="539552" y="2204864"/>
            <a:ext cx="3924873" cy="3432456"/>
          </a:xfrm>
        </p:spPr>
        <p:txBody>
          <a:bodyPr>
            <a:noAutofit/>
          </a:bodyPr>
          <a:lstStyle/>
          <a:p>
            <a:r>
              <a:rPr lang="ru-RU" sz="2000" dirty="0">
                <a:latin typeface="Times New Roman" panose="02020603050405020304" pitchFamily="18" charset="0"/>
                <a:cs typeface="Times New Roman" panose="02020603050405020304" pitchFamily="18" charset="0"/>
              </a:rPr>
              <a:t>Л</a:t>
            </a:r>
            <a:r>
              <a:rPr lang="ru-RU" sz="2000" dirty="0" smtClean="0">
                <a:latin typeface="Times New Roman" panose="02020603050405020304" pitchFamily="18" charset="0"/>
                <a:cs typeface="Times New Roman" panose="02020603050405020304" pitchFamily="18" charset="0"/>
              </a:rPr>
              <a:t>есные зверьки и насекомые (Муравей, Бабочка, Мышка, Воробей, Зайчик) во время дождя прячутся под шляпкой грибка, и всем находится место. Ведь так и должно быть в жизни: никто никого не выгоняет из игры или не сгоняет с занятого места, каждый может слегка потесниться и принять товарища. А это важная мысль для жизни ребенка в коллективе.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701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908721"/>
            <a:ext cx="3240359" cy="1512168"/>
          </a:xfrm>
        </p:spPr>
        <p:txBody>
          <a:bodyPr/>
          <a:lstStyle/>
          <a:p>
            <a:pPr marL="0" indent="0">
              <a:buNone/>
            </a:pPr>
            <a:r>
              <a:rPr lang="ru-RU" dirty="0">
                <a:latin typeface="Times New Roman" panose="02020603050405020304" pitchFamily="18" charset="0"/>
                <a:cs typeface="Times New Roman" panose="02020603050405020304" pitchFamily="18" charset="0"/>
              </a:rPr>
              <a:t>«Мешок яблок»</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67545" y="2420888"/>
            <a:ext cx="3528392" cy="3216432"/>
          </a:xfrm>
        </p:spPr>
        <p:txBody>
          <a:bodyPr>
            <a:noAutofit/>
          </a:bodyPr>
          <a:lstStyle/>
          <a:p>
            <a:r>
              <a:rPr lang="ru-RU" sz="2000" dirty="0" smtClean="0">
                <a:latin typeface="Times New Roman" panose="02020603050405020304" pitchFamily="18" charset="0"/>
                <a:cs typeface="Times New Roman" panose="02020603050405020304" pitchFamily="18" charset="0"/>
              </a:rPr>
              <a:t>Очень умная и мудрая сказка В. </a:t>
            </a:r>
            <a:r>
              <a:rPr lang="ru-RU" sz="2000" dirty="0" err="1" smtClean="0">
                <a:latin typeface="Times New Roman" panose="02020603050405020304" pitchFamily="18" charset="0"/>
                <a:cs typeface="Times New Roman" panose="02020603050405020304" pitchFamily="18" charset="0"/>
              </a:rPr>
              <a:t>Сутеева</a:t>
            </a:r>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Папа-заяц собрал для своей семьи мешок яблок. Еле-еле тащит его домой. А по дороге встречает разных зверей, и все просят их угостить яблоками. Никому не отказал добрый Заяц. Зато каждый из зверей сделал в ответ ему подарок.</a:t>
            </a:r>
            <a:endParaRPr lang="ru-RU" sz="20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1916832"/>
            <a:ext cx="3312368" cy="3091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95537" y="1196752"/>
            <a:ext cx="3960439" cy="5472608"/>
          </a:xfrm>
        </p:spPr>
        <p:txBody>
          <a:bodyPr/>
          <a:lstStyle/>
          <a:p>
            <a:pPr marL="45720" indent="0">
              <a:buNone/>
            </a:pPr>
            <a:endParaRPr lang="ru-RU" dirty="0"/>
          </a:p>
        </p:txBody>
      </p:sp>
    </p:spTree>
    <p:extLst>
      <p:ext uri="{BB962C8B-B14F-4D97-AF65-F5344CB8AC3E}">
        <p14:creationId xmlns="" xmlns:p14="http://schemas.microsoft.com/office/powerpoint/2010/main" val="1019627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168</TotalTime>
  <Words>501</Words>
  <Application>Microsoft Office PowerPoint</Application>
  <PresentationFormat>Экран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В мире сказок В.Сутеева</vt:lpstr>
      <vt:lpstr>Владимир Сутеев  5.07.1903 – 10.03.1993</vt:lpstr>
      <vt:lpstr>«Муха-Цокотуха»</vt:lpstr>
      <vt:lpstr>Слайд 4</vt:lpstr>
      <vt:lpstr>В 1952 году Сутеев Владимир Григорьевич  создал первую собственную историю, которая называлась «Две сказки про карандаш и краски». </vt:lpstr>
      <vt:lpstr>«Карандаш и мышонок»</vt:lpstr>
      <vt:lpstr>Маленькие сказки</vt:lpstr>
      <vt:lpstr>«Под грибком» </vt:lpstr>
      <vt:lpstr>«Мешок яблок» </vt:lpstr>
      <vt:lpstr>«Кто сказал «мяу»? </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Сказки Сутеева</dc:title>
  <dc:creator>Татьяна</dc:creator>
  <cp:lastModifiedBy>Пользователь Windows</cp:lastModifiedBy>
  <cp:revision>19</cp:revision>
  <dcterms:created xsi:type="dcterms:W3CDTF">2018-06-23T05:10:56Z</dcterms:created>
  <dcterms:modified xsi:type="dcterms:W3CDTF">2024-04-07T11:39:32Z</dcterms:modified>
</cp:coreProperties>
</file>