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8" r:id="rId19"/>
    <p:sldId id="272" r:id="rId20"/>
    <p:sldId id="273" r:id="rId21"/>
    <p:sldId id="274" r:id="rId22"/>
    <p:sldId id="275" r:id="rId23"/>
    <p:sldId id="277" r:id="rId24"/>
    <p:sldId id="279" r:id="rId25"/>
    <p:sldId id="280" r:id="rId26"/>
    <p:sldId id="281" r:id="rId27"/>
    <p:sldId id="283" r:id="rId28"/>
    <p:sldId id="286" r:id="rId29"/>
    <p:sldId id="287" r:id="rId30"/>
    <p:sldId id="288" r:id="rId31"/>
    <p:sldId id="282" r:id="rId32"/>
    <p:sldId id="289" r:id="rId33"/>
    <p:sldId id="290" r:id="rId34"/>
    <p:sldId id="284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3505200"/>
            <a:ext cx="7242048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Комплексный проект</a:t>
            </a:r>
            <a:br>
              <a:rPr lang="ru-RU" dirty="0" smtClean="0"/>
            </a:br>
            <a:r>
              <a:rPr lang="ru-RU" dirty="0" smtClean="0"/>
              <a:t>«Веселый летний марафон»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609600"/>
            <a:ext cx="6254496" cy="1066800"/>
          </a:xfrm>
        </p:spPr>
        <p:txBody>
          <a:bodyPr>
            <a:norm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Ананьинская ОШ ЯМР дошкольная группа </a:t>
            </a:r>
          </a:p>
          <a:p>
            <a:pPr algn="ctr"/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00200" y="3886200"/>
            <a:ext cx="6254496" cy="10668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ПЛАНИРОВАНИЕ ВОСПИТАТЕЛЬНО-ОЗДОРОВИТЕЛЬНОЙ РАБОТЫ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ЛЕТНИЙ ПЕРИОД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010400" y="5181600"/>
            <a:ext cx="2520696" cy="19050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 В. Новожилова</a:t>
            </a:r>
          </a:p>
          <a:p>
            <a:pPr algn="ctr"/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352800" y="6400800"/>
            <a:ext cx="2825496" cy="304800"/>
          </a:xfrm>
          <a:prstGeom prst="rect">
            <a:avLst/>
          </a:prstGeom>
        </p:spPr>
        <p:txBody>
          <a:bodyPr vert="horz" lIns="0" rIns="18288">
            <a:normAutofit fontScale="625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2018г.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914400" y="838200"/>
          <a:ext cx="7467599" cy="5750259"/>
        </p:xfrm>
        <a:graphic>
          <a:graphicData uri="http://schemas.openxmlformats.org/drawingml/2006/table">
            <a:tbl>
              <a:tblPr/>
              <a:tblGrid>
                <a:gridCol w="765680"/>
                <a:gridCol w="2197618"/>
                <a:gridCol w="2900232"/>
                <a:gridCol w="1604069"/>
              </a:tblGrid>
              <a:tr h="2696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0895" marR="40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Музыкатерапия </a:t>
                      </a:r>
                    </a:p>
                  </a:txBody>
                  <a:tcPr marL="40895" marR="40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Музыкальное сопровождение режимных моментов.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Музыкальное сопровождение игр, упражнений и развлечений.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Музыкальная и театрализованная деятельность в летний период.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95" marR="40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группы</a:t>
                      </a:r>
                    </a:p>
                  </a:txBody>
                  <a:tcPr marL="40895" marR="40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0895" marR="40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Аутотренинг </a:t>
                      </a:r>
                    </a:p>
                  </a:txBody>
                  <a:tcPr marL="40895" marR="40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Игры и упражнения на развитие эмоциональной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сферы.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Дыхательная, звуковая,  пальчиковая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гимнастика.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95" marR="40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группы</a:t>
                      </a:r>
                    </a:p>
                  </a:txBody>
                  <a:tcPr marL="40895" marR="40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0895" marR="40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Пропаганда ЗОЖ</a:t>
                      </a:r>
                    </a:p>
                  </a:txBody>
                  <a:tcPr marL="40895" marR="40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консультаций, бесед, специальных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занятий.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95" marR="40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группы</a:t>
                      </a:r>
                    </a:p>
                  </a:txBody>
                  <a:tcPr marL="40895" marR="40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4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0895" marR="40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Витаминотерапия. </a:t>
                      </a:r>
                    </a:p>
                  </a:txBody>
                  <a:tcPr marL="40895" marR="40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Включение в рацион питания: соков, фруктов, овощей, зелени.</a:t>
                      </a:r>
                    </a:p>
                  </a:txBody>
                  <a:tcPr marL="40895" marR="40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группы</a:t>
                      </a:r>
                    </a:p>
                  </a:txBody>
                  <a:tcPr marL="40895" marR="40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направления реализации проекта.</a:t>
            </a:r>
            <a:endParaRPr lang="ru-RU" sz="28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81000" y="2971800"/>
            <a:ext cx="8763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развитие: «Путешествие за здоровьем»;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познавательное и речевое развитие:  «Интересное рядом»;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Социально-коммуникативное  развитие ребенка:  «Лето в гости к нам пришло всем нам дружбу принесло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художественно-эстетическое развитие ребенка:  «Мы - таланты и артисты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по всем реализуемым направлениям в проекте  «Веселый летний марафон».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14400" y="2514600"/>
          <a:ext cx="7239000" cy="2133600"/>
        </p:xfrm>
        <a:graphic>
          <a:graphicData uri="http://schemas.openxmlformats.org/drawingml/2006/table">
            <a:tbl>
              <a:tblPr/>
              <a:tblGrid>
                <a:gridCol w="1588942"/>
                <a:gridCol w="1282281"/>
                <a:gridCol w="1324107"/>
                <a:gridCol w="1151659"/>
                <a:gridCol w="1892011"/>
              </a:tblGrid>
              <a:tr h="213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«Путешествие за здоровьем» - физическое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развитие.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Создать условия для укрепления здоровья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детей.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Формировать у детей по-требности в ежедневной двигательной активности.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Знакомить с доступными  способами укрепления здоровья.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Совершенствовать ловкость, координацию движений, воспитывать  выносливость, интерес к занятию спортом.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1752600"/>
          <a:ext cx="8229601" cy="3200400"/>
        </p:xfrm>
        <a:graphic>
          <a:graphicData uri="http://schemas.openxmlformats.org/drawingml/2006/table">
            <a:tbl>
              <a:tblPr/>
              <a:tblGrid>
                <a:gridCol w="1752601"/>
                <a:gridCol w="1539239"/>
                <a:gridCol w="1584961"/>
                <a:gridCol w="1752599"/>
                <a:gridCol w="1600201"/>
              </a:tblGrid>
              <a:tr h="2895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«Интересное рядом» - познавательное и речевое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развитие.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Формировать навыки</a:t>
                      </a:r>
                      <a:br>
                        <a:rPr lang="ru-RU" sz="1400" dirty="0">
                          <a:latin typeface="Times New Roman"/>
                          <a:ea typeface="Calibri"/>
                        </a:rPr>
                      </a:br>
                      <a:r>
                        <a:rPr lang="ru-RU" sz="1400" dirty="0">
                          <a:latin typeface="Times New Roman"/>
                          <a:ea typeface="Calibri"/>
                        </a:rPr>
                        <a:t>самостоятельной умственной и поисковой деятельности, направленной на достижение определенной цели.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Формировать у детей навыки исследовательской деятельности:</a:t>
                      </a:r>
                      <a:br>
                        <a:rPr lang="ru-RU" sz="1400" dirty="0">
                          <a:latin typeface="Times New Roman"/>
                          <a:ea typeface="Calibri"/>
                        </a:rPr>
                      </a:br>
                      <a:r>
                        <a:rPr lang="ru-RU" sz="1400" dirty="0">
                          <a:latin typeface="Times New Roman"/>
                          <a:ea typeface="Calibri"/>
                        </a:rPr>
                        <a:t>учить наблюдать, сравнивать.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Формировать предпосылки поисковой деятельности, интеллектуальной инициативы.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Развивать познавательную активность, расширять кругозор.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2133600"/>
          <a:ext cx="8610600" cy="2665262"/>
        </p:xfrm>
        <a:graphic>
          <a:graphicData uri="http://schemas.openxmlformats.org/drawingml/2006/table">
            <a:tbl>
              <a:tblPr/>
              <a:tblGrid>
                <a:gridCol w="1676400"/>
                <a:gridCol w="1447800"/>
                <a:gridCol w="1447800"/>
                <a:gridCol w="1219200"/>
                <a:gridCol w="1524000"/>
                <a:gridCol w="1295400"/>
              </a:tblGrid>
              <a:tr h="26652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«Лето в гости к нам пришло всем нам дружбу принесло»- социально-коммуникативное  развитие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ребенка.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Приобщение к  правилам безопасного для человека и окружающего мира природы поведения.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Передачу детям знаний о правилах безопасности дорожного движения в качестве пешехода.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Развитие игровой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деятельности.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Приобщение к элементарным общепринятым  нормам и правилам взаимоотношения со сверстниками и взрослыми (в том числе моральным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Воспитание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ценностного отношения к собственному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труду.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2209800"/>
          <a:ext cx="7619999" cy="2438400"/>
        </p:xfrm>
        <a:graphic>
          <a:graphicData uri="http://schemas.openxmlformats.org/drawingml/2006/table">
            <a:tbl>
              <a:tblPr/>
              <a:tblGrid>
                <a:gridCol w="1904402"/>
                <a:gridCol w="1905199"/>
                <a:gridCol w="1905199"/>
                <a:gridCol w="1905199"/>
              </a:tblGrid>
              <a:tr h="243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«Мы - таланты и артисты»- художественно-эстетическое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развитие.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Формировать у детей эстетический вкус, воображение и творческое мышление.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Способствовать индивидуальному самовыражению детей  в процессе продуктивной творческой деятельности.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Создать  условия для овладения навыками общения и коллективного творчества.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Мини-проекты по темам.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Каждый месяц представлен мини-проектами по темам, в которых прослеживается интеграция деятельности всех участников образовательного процесса по следующим направлениям: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52600" y="2057400"/>
          <a:ext cx="5907046" cy="4643120"/>
        </p:xfrm>
        <a:graphic>
          <a:graphicData uri="http://schemas.openxmlformats.org/drawingml/2006/table">
            <a:tbl>
              <a:tblPr/>
              <a:tblGrid>
                <a:gridCol w="1476298"/>
                <a:gridCol w="1476916"/>
                <a:gridCol w="1476916"/>
                <a:gridCol w="1476916"/>
              </a:tblGrid>
              <a:tr h="812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           Название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             месяца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недели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ИЮНЬ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«Здравствуй,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лето красное!»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ИЮЛЬ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«Путешествие по лету»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 Разноцветные странички лета»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 неделя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«Лето красное снова к нам пришло»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«Наедине с природой»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«Родной край»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 неделя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«Интересный мир вокруг»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«Веселые игры и забавы»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«В здоровом теле – здоровый дух»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 неделя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«Спорт и здоровье»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Там, на неведомых дорожках»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«Мир творчества и фантазии»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 неделя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«Безопасное лето»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«Вода, вода, кругом вода»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День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государственного флага России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 неделя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Экологическая тропа «Берёзовая аллея»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«Осторожно – огонь!»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«Школа добрых волшебников»</a:t>
                      </a:r>
                      <a:endParaRPr lang="ru-RU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Итоговые мероприятия.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1000" y="1447800"/>
          <a:ext cx="8305798" cy="4801550"/>
        </p:xfrm>
        <a:graphic>
          <a:graphicData uri="http://schemas.openxmlformats.org/drawingml/2006/table">
            <a:tbl>
              <a:tblPr firstRow="1" bandRow="1"/>
              <a:tblGrid>
                <a:gridCol w="853866"/>
                <a:gridCol w="853866"/>
                <a:gridCol w="4579835"/>
                <a:gridCol w="2018231"/>
              </a:tblGrid>
              <a:tr h="40058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одержание деятельности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7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1          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День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защиты детей – спортивный праздник</a:t>
                      </a:r>
                      <a:b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«Здравствуй, лето!»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Воспитатель,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 работник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723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Наша Родина – Россия (музыкально-познавательное развлечение)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b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муз. работник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587"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«Советы доктора Айболита» (спортивное развлечение)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587"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«Внимание – дорога!» (экскурсия)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587"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Берёзовая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аллея (экологический праздник)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5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«Земля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наш общий дом!» (праздник)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723"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Весёлые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старты (спортивный праздник)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Воспитатель,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работник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723"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гостях у сказки (музыкальное развлечение)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физ. инструктор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723"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«Водная феерия» (водный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спортивный праздник)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Воспитатель,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физ. инструктор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362200"/>
          <a:ext cx="8229600" cy="1925320"/>
        </p:xfrm>
        <a:graphic>
          <a:graphicData uri="http://schemas.openxmlformats.org/drawingml/2006/table">
            <a:tbl>
              <a:tblPr firstRow="1" bandRow="1"/>
              <a:tblGrid>
                <a:gridCol w="762000"/>
                <a:gridCol w="685800"/>
                <a:gridCol w="53340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1     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«Хоровод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цветов» (познавательное развлечение)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Воспитатель,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физ. инструктор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2   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 здоровом теле здоровый дух» (спортивное развлечение)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Воспитатель,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физ. инструктор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3  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государственного флага России (музыкально-литературное развлечение)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муз. работник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4  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«Город на асфальте» (игра-фантазия развлечение)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4267200"/>
          <a:ext cx="82296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685800"/>
                <a:gridCol w="53340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Снова сказка к нам пришла «До свидания, лето!» ( музыкальное развлечение)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Воспитатель,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работник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условий для всестороннего развития детей.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95400" y="1752600"/>
          <a:ext cx="6661150" cy="4373880"/>
        </p:xfrm>
        <a:graphic>
          <a:graphicData uri="http://schemas.openxmlformats.org/drawingml/2006/table">
            <a:tbl>
              <a:tblPr/>
              <a:tblGrid>
                <a:gridCol w="1685290"/>
                <a:gridCol w="3355975"/>
                <a:gridCol w="16198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Направления работы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Условия реализации работы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Санитарно-гигиенические условия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4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Организация водно-питьевого режима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Наличие индивидуальных стаканчиков, чайника, кипячённой охлаждённой воды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Медицинский работник,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младшие воспитатели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Организация закаливающих процедур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Наличие индивидуальных полотенец для рук и ног, лейки, тазы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Медицинский</a:t>
                      </a:r>
                      <a:b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работник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Младшие воспитатели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Содержание: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1. Введение.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Цель и задачи проекта «Весёлый летний марафон».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Цель физкультурно-оздоровительного направления.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Цель прогулок экологического содержания за пределы территории детского сада с детьми старшего дошкольного возраста.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Предполагаемые результаты реализации проекта.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Формы и методы оздоровления детей в летний период.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Основные направления реализации проекта.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Задачи по всем реализуемым направлениям в проекте  «Веселый летний марафон».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Мини-проекты по темам.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Итоговые мероприятия.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 Организация условий для всестороннего развития детей.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Фотоотчёт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 Используемая литература.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153400" cy="4461168"/>
        </p:xfrm>
        <a:graphic>
          <a:graphicData uri="http://schemas.openxmlformats.org/drawingml/2006/table">
            <a:tbl>
              <a:tblPr/>
              <a:tblGrid>
                <a:gridCol w="2060749"/>
                <a:gridCol w="4644851"/>
                <a:gridCol w="1447800"/>
              </a:tblGrid>
              <a:tr h="357697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Условия для физического развития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8" marR="50108" marT="50108" marB="501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07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Организация безопасных условий пребывания детей в ДОУ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8" marR="50108" marT="50108" marB="501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Наличие аптечки первой помощи, исправного оборудования на прогулочных площадках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8" marR="50108" marT="50108" marB="501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Медицинский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работник, воспитатели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8" marR="50108" marT="50108" marB="501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01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Формирование основ безопасного поведения и привычки к здоровому образу жизни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8" marR="50108" marT="50108" marB="501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Наличие дидактического материала для работы по ОБЖ, для работы с детьми по предупреждению бытового травматизма, обучения детей правилам дорожного движения, работы по ЗОЖ: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д/и «Дорожные знаки», «Азбука безопасности», «Законы улиц и дорог», «Большая прогулка», «Юный пешеход», «Пассажир и водитель», «Вежливость», «Час пик», «Чрезвычайные ситуации в доме», «Чрезвычайные ситуации на прогулке»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8" marR="50108" marT="50108" marB="501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08" marR="50108" marT="50108" marB="501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" y="4800600"/>
          <a:ext cx="8153400" cy="1600200"/>
        </p:xfrm>
        <a:graphic>
          <a:graphicData uri="http://schemas.openxmlformats.org/drawingml/2006/table">
            <a:tbl>
              <a:tblPr/>
              <a:tblGrid>
                <a:gridCol w="2062833"/>
                <a:gridCol w="4642767"/>
                <a:gridCol w="1447800"/>
              </a:tblGrid>
              <a:tr h="16002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Организация двигательного режима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8" marR="61018" marT="61018" marB="61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Наличие физкультурного оборудования (мячи, кегли,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кольцебросы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скакалки, мешочки с песком и др.)</a:t>
                      </a:r>
                      <a:b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Индивидуальная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с детьми по развитию движений.</a:t>
                      </a:r>
                      <a:b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Организация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спортивных праздников, досугов.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8" marR="61018" marT="61018" marB="61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Воспитатели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8" marR="61018" marT="61018" marB="61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599" cy="5575628"/>
        </p:xfrm>
        <a:graphic>
          <a:graphicData uri="http://schemas.openxmlformats.org/drawingml/2006/table">
            <a:tbl>
              <a:tblPr/>
              <a:tblGrid>
                <a:gridCol w="2082113"/>
                <a:gridCol w="4146180"/>
                <a:gridCol w="2001306"/>
              </a:tblGrid>
              <a:tr h="36861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Условия для познавательного развития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8" marR="44608" marT="44608" marB="446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91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Организация познавательных тематических досугов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8" marR="44608" marT="44608" marB="446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 Разработка сценариев.</a:t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Подготовка атрибутов, костюмов.</a:t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Наличие дидактических игр, пособий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8" marR="44608" marT="44608" marB="446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Музыкальный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руководитель,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воспитатели,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8" marR="44608" marT="44608" marB="446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Организация экскурсий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8" marR="44608" marT="44608" marB="446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Проведение экскурсий  и целевых прогулок к.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8" marR="44608" marT="44608" marB="446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Воспитатели, медицинская сестра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8" marR="44608" marT="44608" marB="446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610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Условия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для экологического развития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8" marR="44608" marT="44608" marB="446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Организация экспериментальной деятельности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8" marR="44608" marT="44608" marB="446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Наличие цветников, клумб; пособий и оборудования для проведения экспериментов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8" marR="44608" marT="44608" marB="446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8" marR="44608" marT="44608" marB="446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95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Организация занятий по ознакомлению с природой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8" marR="44608" marT="44608" marB="446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 Наличие календаря природы, пособий и оборудования по ознакомлению с природой, дидактических игр экологической направленности.</a:t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Проведение целевых прогулок, экскурсий, походов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8" marR="44608" marT="44608" marB="446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8" marR="44608" marT="44608" marB="446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599" cy="5907751"/>
        </p:xfrm>
        <a:graphic>
          <a:graphicData uri="http://schemas.openxmlformats.org/drawingml/2006/table">
            <a:tbl>
              <a:tblPr/>
              <a:tblGrid>
                <a:gridCol w="2082113"/>
                <a:gridCol w="4146180"/>
                <a:gridCol w="2001306"/>
              </a:tblGrid>
              <a:tr h="339865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Условия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для развития изобразительного творчества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87" marR="39987" marT="39987" marB="39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92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Организация изобразительной деятельности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87" marR="39987" marT="39987" marB="39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Проведение занятий с использованием нетрадиционных методов и материалов.</a:t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Наличие изобразительных средств и оборудования (мелки, гуашь, акварель, кисти, свечи, природный материал, пластилин).</a:t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Организация выставок, конкурсов внутри детского сада, игр с песком и водой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87" marR="39987" marT="39987" marB="39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87" marR="39987" marT="39987" marB="39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865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Условия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для организации трудовой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87" marR="39987" marT="39987" marB="39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967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Труд в природе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87" marR="39987" marT="39987" marB="39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 Наличие оборудования для труда (лопатки, лейки, грабли, совки), уголков природы в каждой группе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87" marR="39987" marT="39987" marB="39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87" marR="39987" marT="39987" marB="39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77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Ручной труд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87" marR="39987" marT="39987" marB="39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Наличие изобразительных средств (картон, цветная бумага, ножницы, клей, нитки и др.), природного материала, нетрадиционного материала (тесто, ткань, овощи и др.)</a:t>
                      </a:r>
                      <a:b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Организация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выставок, конкурсов поделок в ДОУ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87" marR="39987" marT="39987" marB="39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87" marR="39987" marT="39987" marB="39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Фотоотчёт.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43000" y="1143000"/>
            <a:ext cx="7086600" cy="659352"/>
          </a:xfrm>
        </p:spPr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«Маша и Медведь в гостях у детей»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1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4216400" cy="3162300"/>
          </a:xfrm>
          <a:prstGeom prst="rect">
            <a:avLst/>
          </a:prstGeom>
        </p:spPr>
      </p:pic>
      <p:pic>
        <p:nvPicPr>
          <p:cNvPr id="11" name="Рисунок 10" descr="IMG_14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4267200" cy="3200400"/>
          </a:xfrm>
          <a:prstGeom prst="rect">
            <a:avLst/>
          </a:prstGeom>
        </p:spPr>
      </p:pic>
      <p:sp>
        <p:nvSpPr>
          <p:cNvPr id="12" name="Текст 3"/>
          <p:cNvSpPr>
            <a:spLocks noGrp="1"/>
          </p:cNvSpPr>
          <p:nvPr>
            <p:ph type="body" idx="1"/>
          </p:nvPr>
        </p:nvSpPr>
        <p:spPr>
          <a:xfrm>
            <a:off x="228600" y="4953000"/>
            <a:ext cx="4191000" cy="659352"/>
          </a:xfrm>
        </p:spPr>
        <p:txBody>
          <a:bodyPr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П\и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«У медведя во бору»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3"/>
          <p:cNvSpPr>
            <a:spLocks noGrp="1"/>
          </p:cNvSpPr>
          <p:nvPr>
            <p:ph type="body" idx="1"/>
          </p:nvPr>
        </p:nvSpPr>
        <p:spPr>
          <a:xfrm>
            <a:off x="4572000" y="5029200"/>
            <a:ext cx="4343400" cy="659352"/>
          </a:xfrm>
        </p:spPr>
        <p:txBody>
          <a:bodyPr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П\и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«Стирка»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76600" y="30480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Экологическая тропа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де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5852583" cy="4389437"/>
          </a:xfr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2590800" y="6096000"/>
            <a:ext cx="4191000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Берёзовая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аллея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00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4191000" cy="3143250"/>
          </a:xfrm>
          <a:prstGeom prst="rect">
            <a:avLst/>
          </a:prstGeom>
        </p:spPr>
      </p:pic>
      <p:pic>
        <p:nvPicPr>
          <p:cNvPr id="10" name="Рисунок 9" descr="DSC00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828800"/>
            <a:ext cx="4267200" cy="3200400"/>
          </a:xfrm>
          <a:prstGeom prst="rect">
            <a:avLst/>
          </a:prstGeom>
        </p:spPr>
      </p:pic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Станция «Овощные грядки»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P_000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990600"/>
            <a:ext cx="6197600" cy="4648200"/>
          </a:xfrm>
          <a:prstGeom prst="rect">
            <a:avLst/>
          </a:prstGeo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2971800" y="5791200"/>
            <a:ext cx="4191000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Мы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 спортом дружим «Весёлая скакалка»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_0007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5852583" cy="4389437"/>
          </a:xfr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2438400" y="5715000"/>
            <a:ext cx="4191000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Экспериментальная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деятельность игры с песком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524000" y="762000"/>
            <a:ext cx="5867400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«Мы в песочнице втроём из песка построим дом»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54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3984" y="1600200"/>
            <a:ext cx="5061754" cy="2852738"/>
          </a:xfrm>
        </p:spPr>
      </p:pic>
      <p:pic>
        <p:nvPicPr>
          <p:cNvPr id="5" name="Рисунок 4" descr="DSC005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066800"/>
            <a:ext cx="3048000" cy="5409128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838200" y="4800600"/>
            <a:ext cx="4191000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Снова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сказки к нам пришли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SC00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8534400" cy="4809066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2438400" y="6096000"/>
            <a:ext cx="4191000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мышка репу вытащить помогла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Введение.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Комплексный проект «Веселый летний марафон» реализует новый подход к организации летнего отдыха детей в ДОУ. Проект длится три месяца, каждый месяц представлен мини-проектом, с названием: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июнь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«Здравствуй, лето красное!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июль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«Путешествие по лету»,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август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«Разноцветные странички лета» в основе проекта лежит организация здоровье сбережения детей в летний период через оздоровительные технологии, познавательное, речевое и художественно-эстетическое развитие.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Каждый мини-проект  включает в себя организацию «Летнего вернисажа» - совместной продуктивной деятельности детей и взрослых (рисование, лепка, аппликация, поделки из природного и бросового материала)  по теме мини-проекта. «Летний вернисаж» представлен в виде мини-выставок в групповых комнатах,  на игровых участках. «Летний вернисаж» организовывает каждая группа. Такая деятельность не только способствует развитию интереса каждого ребенка к изобразительному творчеству, но и дает возможности для проявления  познавательной активности, инициативы и самостоятельности каждого ребенка.  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Музыкально-театральное направление проекта помогает сделать жизнь детей в детском саду увлекательнее и разнообразнее.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Продукты музыкально-театрализованной деятельности (инсценировки, драматизации, концерты и др.) вносятся в содержание праздников, развлечений  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Проект «Веселый летний марафон» учитывает то, что познавательная активность дошкольников развивается из потребности в новых впечатлениях. В летний период педагоги ДОУ большое внимание уделяют ориентировочно-исследовательской деятельности, в процессе которой у детей формируется стремление узнать и открыть для себя как можно больше нового. В рамках проекта с детьми планируются наблюдения, труд в природе, целевые прогулки,  проводятся познавательные беседы, организуются различные опыты.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8610600" cy="4852004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2438400" y="6096000"/>
            <a:ext cx="4191000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Весёлые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старты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рбоски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7848600" cy="4410166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2819400" y="5867400"/>
            <a:ext cx="4191000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Праздник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 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Барбоскиным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Социальное партнёрство с ДК Ананьино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ов нас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7924621" cy="5284113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2743200" y="6324600"/>
            <a:ext cx="4191000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«Новогоднее настроение»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ан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838200"/>
            <a:ext cx="7391400" cy="4928562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2819400" y="5867400"/>
            <a:ext cx="4191000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«Осенние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фантазии»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95400"/>
            <a:ext cx="9144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Используемая литература: 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Алябьева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Е.А., Нескучная гимнастика (тематическая утренняя зарядка для детей с 5-7 лет). Москва.: ТЦ Сфера, 2014 г. 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Верхозина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Л.Г.,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Заикина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ЛА., Гимнастика для детей 5-7 лет. Волгоград, издательство «Учитель», 2010 г. 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Казина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О.Б., Веселая физкультура для детей и их родителей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технологии в образовании). Ярославль, Академия развития, Академия Холдинг, 2005 г. 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Маркевич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В.В., Игры на свежем воздухе. Минск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Харвест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2004 г. 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Погосова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Н.М., Погружение в сказку Санкт-Петербург «Речь», 2006 г. 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Подольская Е.И., Спортивные занятия на открытом воздухе для детей 3-7 лет. Волгоград «Учитель», 2014 г. 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Харченко Т.Е., Организация двигательной деятельности детей в детском саду, Санкт-Петербург «Детство-Пресс», 2010 г. 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Харченко Т.Е., Физкультурные праздники в детском саду, Санкт-Петербург «Детство-Пресс», 2009 г.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7854696" cy="1752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«Дети должны жить в мире красоты, игры, сказки, музыки, рисунка, фантазии, творчества».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и задачи проекта «Весёлый летний марафон».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создание оптимальных условий для сохранения и укрепления физического, психического и социального здоровья воспитанников    в летний период.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Способствовать укреплению здоровья детей.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двигательные, психические, интеллектуальные, творческие способности воспитанников в разнообразных видах деятельности.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Создавать атмосферу радости, формировать положительное эмоциональное состояние всех участников образовательного процесса.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Обеспечить содержательную и технологическую интеграцию деятельности детей, всех специалистов ДОУ, родителей и общественности села.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Осуществление педагогического и санитарного просвещения родителей по вопросам воспитания и оздоровления детей в летний период.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физкультурно-оздоровительного направления.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 физкультурно-оздоровительного направления: реализация комплексного подхода к вопросу охраны и укрепления здоровья  детей в летний период через формирование у них знаний, привычек и ценностей здорового образа жизни. </a:t>
            </a:r>
            <a:r>
              <a:rPr lang="ru-RU" sz="1600" dirty="0" smtClean="0"/>
              <a:t>Самыми главными компонентами  двигательного режима оздоровительного или здоровьесберегающего направления  являются: самостоятельная и организованная двигательная деятельность детей в летний период, состоящая из пяти основных жизненно важных движений: бега и ходьбы, прыжков и лазанья, метания.</a:t>
            </a:r>
          </a:p>
          <a:p>
            <a:pPr>
              <a:buNone/>
            </a:pPr>
            <a:r>
              <a:rPr lang="ru-RU" sz="1600" dirty="0" smtClean="0"/>
              <a:t>      Здоровьесберегающее направление предполагает  ежедневные физкультминутки, дыхательные и пальчиковые упражнения, спортивные и подвижные игры и упражнения -  с целью понижения утомляемости, переключения, повышение уровня адаптации и сопротивляемости детского организма, улучшения эмоционального состояния, повышения творческой активности, и в конечном счете – всестороннего развития физических и духовных сил дошкольников. </a:t>
            </a:r>
          </a:p>
          <a:p>
            <a:pPr>
              <a:buNone/>
            </a:pPr>
            <a:r>
              <a:rPr lang="ru-RU" sz="1600" dirty="0" smtClean="0"/>
              <a:t>      Полноценное развитие детей невозможно без организации сбалансированного питания с соблюдением установленных норм питания. Разработано меню на летний период. При организации питания детей в первую очередь необходимо позаботиться о достаточном содержании в рационе белкового компонента, основными источниками которого являются мясо, рыба, яйца, молоко и молочные продукты. Важное место в рационе питания занимают овощи и фрукты.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прогулок экологического содержания за пределы территории детского сада с детьми старшего дошкольного возраста.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Большое внимание в летний период уделяется всевозможным целевым прогулкам экологического содержания за пределы территории детского сада с детьми старшего дошкольного возраста.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таких прогулок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способствовать умственному, нравственному, эстетическому и физическому воспитанию дошкольников на материале природного окружения, развивать любознательность, способность удивляться. С помощью взрослого дети учатся устанавливать простейшие закономерности и понимать взаимосвязи природных явлений. На каждой прогулке педагог учит замечать, наблюдать интересные явления природы, воспринимая окружающий мир всеми чувствами, воспитывает у детей способность любоваться зеленью травы,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голубым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небом, белыми облаками, радоваться пению птиц, жужжанию насекомых. Ожидание предстоящей прогулки и сама прогулка создают у ребенка радостное настроение. Экологическому воспитанию уделяется большое внимание. Совместные мероприятия развивают в детях чувства прекрасного.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 реализации проекта.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389120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100%-ный охват летним отдыхом воспитанников детского сада.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Повышение компетентности педагогов и родителей в области организации летнего отдыха детей.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Осознание взрослыми и детьми понятия «здоровье» и влияние образа жизни на состояние здоровья.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Снижение уровня заболеваемости у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Формы и методы оздоровления детей в летний период.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38200" y="1905001"/>
          <a:ext cx="7315200" cy="4664990"/>
        </p:xfrm>
        <a:graphic>
          <a:graphicData uri="http://schemas.openxmlformats.org/drawingml/2006/table">
            <a:tbl>
              <a:tblPr/>
              <a:tblGrid>
                <a:gridCol w="750052"/>
                <a:gridCol w="2152769"/>
                <a:gridCol w="2841046"/>
                <a:gridCol w="1571333"/>
              </a:tblGrid>
              <a:tr h="5427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 и методы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одержание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Контингент детей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Физические упражнения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Утренняя гимнастика на свежем воздухе.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Физкультурно-оздоровительные занятия, упражнения, развлечения, игры.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Подвижные и дидактические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Профилактическая гимнастика.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Спортивные игры.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Физкультурные минутки и динамические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паузы.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группы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143000" y="762000"/>
          <a:ext cx="6781800" cy="5722050"/>
        </p:xfrm>
        <a:graphic>
          <a:graphicData uri="http://schemas.openxmlformats.org/drawingml/2006/table">
            <a:tbl>
              <a:tblPr/>
              <a:tblGrid>
                <a:gridCol w="695362"/>
                <a:gridCol w="1995797"/>
                <a:gridCol w="2633885"/>
                <a:gridCol w="1456756"/>
              </a:tblGrid>
              <a:tr h="16381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Гигиенические и водные процедуры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Умывание. 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Мытье рук по локоть.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Обливание ног прохладной водой.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Игры с водой и песком.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группы.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Свето-воздушные ванны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Проветривание помещений (сквозное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Прогулки на свежем воздухе 2 раза в день.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температурного режима и чистоты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воздуха.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группы.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Активный воздух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Развлечения и праздники.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Игры и забавы.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Дни здоровья.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Походы на территории детского сада и за ее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приделами.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дети.</a:t>
                      </a:r>
                    </a:p>
                  </a:txBody>
                  <a:tcPr marL="52255" marR="52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1982</Words>
  <PresentationFormat>Экран (4:3)</PresentationFormat>
  <Paragraphs>275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Комплексный проект «Веселый летний марафон»   </vt:lpstr>
      <vt:lpstr>Содержание: </vt:lpstr>
      <vt:lpstr>Введение.</vt:lpstr>
      <vt:lpstr>Цель и задачи проекта «Весёлый летний марафон».</vt:lpstr>
      <vt:lpstr>Цель физкультурно-оздоровительного направления.</vt:lpstr>
      <vt:lpstr>Цель прогулок экологического содержания за пределы территории детского сада с детьми старшего дошкольного возраста.</vt:lpstr>
      <vt:lpstr>Предполагаемые результаты реализации проекта.</vt:lpstr>
      <vt:lpstr>Формы и методы оздоровления детей в летний период.</vt:lpstr>
      <vt:lpstr>Слайд 9</vt:lpstr>
      <vt:lpstr>Слайд 10</vt:lpstr>
      <vt:lpstr>Основные направления реализации проекта.</vt:lpstr>
      <vt:lpstr>Задачи по всем реализуемым направлениям в проекте  «Веселый летний марафон».</vt:lpstr>
      <vt:lpstr>Слайд 13</vt:lpstr>
      <vt:lpstr>Слайд 14</vt:lpstr>
      <vt:lpstr>Слайд 15</vt:lpstr>
      <vt:lpstr>Мини-проекты по темам.</vt:lpstr>
      <vt:lpstr>Итоговые мероприятия.</vt:lpstr>
      <vt:lpstr>Слайд 18</vt:lpstr>
      <vt:lpstr>Организация условий для всестороннего развития детей.</vt:lpstr>
      <vt:lpstr>Слайд 20</vt:lpstr>
      <vt:lpstr>Слайд 21</vt:lpstr>
      <vt:lpstr>Слайд 22</vt:lpstr>
      <vt:lpstr>Фотоотчёт.</vt:lpstr>
      <vt:lpstr>Экологическая тропа </vt:lpstr>
      <vt:lpstr>Станция «Овощные грядки»</vt:lpstr>
      <vt:lpstr>Слайд 26</vt:lpstr>
      <vt:lpstr>Слайд 27</vt:lpstr>
      <vt:lpstr>Слайд 28</vt:lpstr>
      <vt:lpstr>Слайд 29</vt:lpstr>
      <vt:lpstr>Слайд 30</vt:lpstr>
      <vt:lpstr>Социальное партнёрство с ДК Ананьино</vt:lpstr>
      <vt:lpstr>Слайд 32</vt:lpstr>
      <vt:lpstr>Слайд 33</vt:lpstr>
      <vt:lpstr>Слайд 34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Комплексный проект «Веселый летний марафон»   </dc:title>
  <dc:creator>Евгения</dc:creator>
  <cp:lastModifiedBy>Пользователь Windows</cp:lastModifiedBy>
  <cp:revision>27</cp:revision>
  <dcterms:created xsi:type="dcterms:W3CDTF">2018-04-21T10:35:58Z</dcterms:created>
  <dcterms:modified xsi:type="dcterms:W3CDTF">2018-04-23T17:47:34Z</dcterms:modified>
</cp:coreProperties>
</file>