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18" r:id="rId5"/>
    <p:sldId id="307" r:id="rId6"/>
    <p:sldId id="309" r:id="rId7"/>
    <p:sldId id="295" r:id="rId8"/>
    <p:sldId id="296" r:id="rId9"/>
    <p:sldId id="297" r:id="rId10"/>
    <p:sldId id="311" r:id="rId11"/>
    <p:sldId id="281" r:id="rId12"/>
    <p:sldId id="280" r:id="rId13"/>
    <p:sldId id="282" r:id="rId14"/>
    <p:sldId id="283" r:id="rId15"/>
    <p:sldId id="284" r:id="rId16"/>
    <p:sldId id="286" r:id="rId17"/>
    <p:sldId id="287" r:id="rId18"/>
    <p:sldId id="298" r:id="rId19"/>
    <p:sldId id="299" r:id="rId20"/>
    <p:sldId id="312" r:id="rId21"/>
    <p:sldId id="301" r:id="rId22"/>
    <p:sldId id="300" r:id="rId23"/>
    <p:sldId id="303" r:id="rId24"/>
    <p:sldId id="304" r:id="rId25"/>
    <p:sldId id="313" r:id="rId26"/>
    <p:sldId id="315" r:id="rId27"/>
    <p:sldId id="317" r:id="rId28"/>
    <p:sldId id="316" r:id="rId29"/>
    <p:sldId id="31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7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1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0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5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6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1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7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6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126-374C-4C6A-B445-32236A33EE2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gosuslugi.ru/600426/1/for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4" y="222263"/>
            <a:ext cx="504056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9116" y="349147"/>
            <a:ext cx="428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ДЕПАРТАМЕНТ ОБРАЗОВАНИЯ</a:t>
            </a:r>
            <a:b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ЯРОСЛАВСКОЙ ОБЛАСТИ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9768306" y="222263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52" y="55074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9116" y="3019235"/>
            <a:ext cx="9974454" cy="1361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Особенности организации приема на обучение по образовательным программам начального общего образования в 2023 году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34343" y="6528128"/>
            <a:ext cx="9144000" cy="329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rgbClr val="002060"/>
                </a:solidFill>
                <a:latin typeface="Arial Narrow" panose="020B0606020202030204" pitchFamily="34" charset="0"/>
              </a:rPr>
              <a:t>22.03.2023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400" y="4396359"/>
            <a:ext cx="1103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заявлений при предоставлении услуги (для общеобразовательных организаций) </a:t>
            </a:r>
            <a: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о зачислении в муниципальные образовательные организации Ярославской области, реализующие программы общего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13314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8277" y="739944"/>
            <a:ext cx="116585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заявителем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 неполный комплект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документов;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наличие противоречий между сведениями, указанными в заявлении, и сведениями, указанными в приложенных к нему документах;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содержат подчистки и исправления текста,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текст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письменного заявления не поддается прочтению, заявление заполнено не полностью;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содержат повреждения, наличие которых не позволяет в полном объеме использовать информацию и сведения, содержащиеся в документах для предоставления Услуги;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некорректное заполнение обязательных полей в заявлении (отсутствие заполнения, недостоверное, неполное либо неправильное, не соответствующее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требованиям;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подано лицом, не имеющим полномочий представлять интересы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заявителя;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категории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заявителей;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поступление заявления, аналогично ранее зарегистрированному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заявлению;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подано за пределами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периода;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 форме или содержанию требованиям законодательства Российской Федерации;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обращение заявителя в Организацию, реализующую исключительно адаптированную программу, с заявлением о приеме на образовательную программу, не предусмотренную в Организации;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возраста ребенка, в интересах которого действует родитель (законный представитель), требованиям действующего законодательства (ребенок не достиг возраста 6 лет и 6 месяцев или уже достиг возраста 8 лет на момент начала получения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начального общего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образования) при отсутствии разрешения на прием ребенка в Организацию. 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699" y="93613"/>
            <a:ext cx="1111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Исчерпывающий перечень оснований для отказа в приеме и регистрации документов, необходимых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предоставления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Услуги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2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6"/>
            <a:ext cx="10959988" cy="78105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с ЕПГУ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3475" y="1133475"/>
            <a:ext cx="3286124" cy="2181225"/>
          </a:xfrm>
        </p:spPr>
        <p:txBody>
          <a:bodyPr>
            <a:noAutofit/>
          </a:bodyPr>
          <a:lstStyle/>
          <a:p>
            <a:r>
              <a:rPr lang="ru-RU" sz="1600" dirty="0" smtClean="0"/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рием заявлений в пункте меню «Работа с ЕПГУ», «Зачисление в ООУ (</a:t>
            </a:r>
            <a:r>
              <a:rPr lang="ru-RU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фед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)»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Редактирование статусов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Просмотр сведений по заявлению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Перенос в Реестр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З - ручной запуск проверки Загс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 - ручной запуск проверки МВД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ЗР - результаты проверки ЗАГС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МР - результаты проверки МВД</a:t>
            </a:r>
            <a:endParaRPr lang="en-US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Изображение6"/>
          <p:cNvPicPr/>
          <p:nvPr/>
        </p:nvPicPr>
        <p:blipFill rotWithShape="1">
          <a:blip r:embed="rId4"/>
          <a:srcRect t="16290"/>
          <a:stretch/>
        </p:blipFill>
        <p:spPr bwMode="auto">
          <a:xfrm>
            <a:off x="187959" y="1033461"/>
            <a:ext cx="8089265" cy="567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485775" y="1866900"/>
            <a:ext cx="2181225" cy="2095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6"/>
          <p:cNvPicPr/>
          <p:nvPr/>
        </p:nvPicPr>
        <p:blipFill rotWithShape="1">
          <a:blip r:embed="rId4"/>
          <a:srcRect l="4304" t="71709" r="87355" b="24048"/>
          <a:stretch/>
        </p:blipFill>
        <p:spPr bwMode="auto">
          <a:xfrm>
            <a:off x="8816340" y="2076450"/>
            <a:ext cx="2796540" cy="107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376"/>
            <a:ext cx="10515600" cy="711200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Просмотр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06211"/>
            <a:ext cx="9603377" cy="587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Межведомственные запросы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409700"/>
            <a:ext cx="103251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668655" y="1691640"/>
            <a:ext cx="5610225" cy="723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08" y="104775"/>
            <a:ext cx="10125076" cy="281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2990848"/>
            <a:ext cx="10176074" cy="372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3628"/>
            <a:ext cx="8886825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6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" y="-9525"/>
            <a:ext cx="8834301" cy="672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8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365124"/>
            <a:ext cx="7410514" cy="637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4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/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другим способом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заявления, полученные другим способом (очно и т.п.) обязательно вносятся в АСИОУ в пункт меню «Реестр» и образуют единый список заявлений с заявлениями, поданными с ЕПГУ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1633673" y="2179048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5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/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другим способом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заявления, полученные другим способом (очно и т.п.) обязательно вносятся в АСИОУ в пункт меню «Реестр» и образуют единый список заявлений с заявлениями, поданными с ЕПГУ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добавляется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кнопке «Добавить»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Операции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которые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можно выполнять в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столбце действия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4840605" y="2257425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157"/>
          <p:cNvPicPr/>
          <p:nvPr/>
        </p:nvPicPr>
        <p:blipFill rotWithShape="1">
          <a:blip r:embed="rId4"/>
          <a:srcRect l="4747" t="49769" r="87817" b="45267"/>
          <a:stretch/>
        </p:blipFill>
        <p:spPr bwMode="auto">
          <a:xfrm>
            <a:off x="1009650" y="4343400"/>
            <a:ext cx="3162300" cy="15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1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86797"/>
            <a:ext cx="117914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Предусмотрена возможность подачи заявления о приеме на обучение одним из следующих способов: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 электронной форме посредством ЕПГУ;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лично в общеобразовательную организацию;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 аккумулируются в ГИС «Образование-76».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605" y="3164453"/>
            <a:ext cx="10368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Новая федеральная форма предоставления услуги на ЕПГУ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605" y="3866186"/>
            <a:ext cx="11548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Техническое обеспечение предоставления услуги: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Подключение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к федеральной форме.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Доработка АСИОУ в части запроса межведомственного взаимодействия с ЕГР ЗАГС и МВД.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Очный прием.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Отмена заявления заявителем (конечный статус).</a:t>
            </a:r>
          </a:p>
        </p:txBody>
      </p:sp>
    </p:spTree>
    <p:extLst>
      <p:ext uri="{BB962C8B-B14F-4D97-AF65-F5344CB8AC3E}">
        <p14:creationId xmlns:p14="http://schemas.microsoft.com/office/powerpoint/2010/main" val="37137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104775"/>
            <a:ext cx="11155680" cy="733425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Добавление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85725" y="779145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5234940" y="1371600"/>
            <a:ext cx="63246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26" y="300780"/>
            <a:ext cx="4026053" cy="64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104775"/>
            <a:ext cx="11155680" cy="733425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Добавление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251" y="7746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Заполняются линейно все обязательные поля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Статус: «Заявление зарегистрировано»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1" y="1653007"/>
            <a:ext cx="3178428" cy="506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 bwMode="auto">
          <a:xfrm>
            <a:off x="4040815" y="1653007"/>
            <a:ext cx="3259155" cy="507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61" y="1653008"/>
            <a:ext cx="3140146" cy="500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7939066" y="5259313"/>
            <a:ext cx="2746351" cy="3487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832"/>
            <a:ext cx="10515600" cy="7334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 операции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которые можно выполнять в столбце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9204"/>
            <a:ext cx="10515600" cy="3912779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    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редактирование поступившей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изменение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статуса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 на основе данных полученной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просмотр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данных, имеющихся в поступившей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заявке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занесение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контингент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учреждения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Изображение158"/>
          <p:cNvPicPr/>
          <p:nvPr/>
        </p:nvPicPr>
        <p:blipFill>
          <a:blip r:embed="rId4"/>
          <a:srcRect l="69114" t="73047" r="24385" b="20895"/>
          <a:stretch>
            <a:fillRect/>
          </a:stretch>
        </p:blipFill>
        <p:spPr bwMode="auto">
          <a:xfrm>
            <a:off x="1097281" y="1259204"/>
            <a:ext cx="539432" cy="516255"/>
          </a:xfrm>
          <a:prstGeom prst="rect">
            <a:avLst/>
          </a:prstGeom>
        </p:spPr>
      </p:pic>
      <p:pic>
        <p:nvPicPr>
          <p:cNvPr id="10" name="Изображение10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141413" y="1775459"/>
            <a:ext cx="495300" cy="533400"/>
          </a:xfrm>
          <a:prstGeom prst="rect">
            <a:avLst/>
          </a:prstGeom>
        </p:spPr>
      </p:pic>
      <p:pic>
        <p:nvPicPr>
          <p:cNvPr id="11" name="Изображение159"/>
          <p:cNvPicPr/>
          <p:nvPr/>
        </p:nvPicPr>
        <p:blipFill>
          <a:blip r:embed="rId4"/>
          <a:srcRect l="75303" t="72902" r="18213" b="20769"/>
          <a:stretch>
            <a:fillRect/>
          </a:stretch>
        </p:blipFill>
        <p:spPr bwMode="auto">
          <a:xfrm>
            <a:off x="1104265" y="2365692"/>
            <a:ext cx="532447" cy="453708"/>
          </a:xfrm>
          <a:prstGeom prst="rect">
            <a:avLst/>
          </a:prstGeom>
        </p:spPr>
      </p:pic>
      <p:pic>
        <p:nvPicPr>
          <p:cNvPr id="12" name="Изображение160"/>
          <p:cNvPicPr/>
          <p:nvPr/>
        </p:nvPicPr>
        <p:blipFill>
          <a:blip r:embed="rId4"/>
          <a:srcRect l="81285" t="72577" r="12006" b="20651"/>
          <a:stretch>
            <a:fillRect/>
          </a:stretch>
        </p:blipFill>
        <p:spPr bwMode="auto">
          <a:xfrm>
            <a:off x="1141413" y="2821940"/>
            <a:ext cx="497840" cy="478790"/>
          </a:xfrm>
          <a:prstGeom prst="rect">
            <a:avLst/>
          </a:prstGeom>
        </p:spPr>
      </p:pic>
      <p:pic>
        <p:nvPicPr>
          <p:cNvPr id="13" name="Изображение161"/>
          <p:cNvPicPr/>
          <p:nvPr/>
        </p:nvPicPr>
        <p:blipFill>
          <a:blip r:embed="rId4"/>
          <a:srcRect l="86546" t="72577" r="6744" b="20434"/>
          <a:stretch>
            <a:fillRect/>
          </a:stretch>
        </p:blipFill>
        <p:spPr bwMode="auto">
          <a:xfrm>
            <a:off x="1141413" y="3364547"/>
            <a:ext cx="495299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занесение в Контингент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4"/>
            <a:ext cx="10515600" cy="578888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получает финальный статус «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Записан в школу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зачислении в 1 класс не формируется при занесении в контингент.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Приказ вносится, когда дети будут распределены по классам перед началом учебного года.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Изображение171"/>
          <p:cNvPicPr/>
          <p:nvPr/>
        </p:nvPicPr>
        <p:blipFill rotWithShape="1">
          <a:blip r:embed="rId4"/>
          <a:srcRect l="750" t="19329" r="750" b="25366"/>
          <a:stretch/>
        </p:blipFill>
        <p:spPr>
          <a:xfrm>
            <a:off x="123348" y="1012491"/>
            <a:ext cx="11945303" cy="425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9218771" y="1086690"/>
            <a:ext cx="1333500" cy="342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171"/>
          <p:cNvPicPr/>
          <p:nvPr/>
        </p:nvPicPr>
        <p:blipFill rotWithShape="1">
          <a:blip r:embed="rId4"/>
          <a:srcRect l="7551" t="46454" r="84848" b="46454"/>
          <a:stretch/>
        </p:blipFill>
        <p:spPr>
          <a:xfrm>
            <a:off x="899539" y="2733512"/>
            <a:ext cx="829160" cy="546315"/>
          </a:xfrm>
          <a:prstGeom prst="rect">
            <a:avLst/>
          </a:prstGeom>
          <a:ln w="6350">
            <a:solidFill>
              <a:srgbClr val="000000"/>
            </a:solidFill>
            <a:round/>
          </a:ln>
          <a:effectLst>
            <a:outerShdw dist="13237" dir="2700000">
              <a:srgbClr val="000000"/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1503521" y="2488511"/>
            <a:ext cx="31623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работа со статусами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953750" cy="55778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редактирования статусов вручную необходимо в списке заявлений установить курсор на нужной строке и нажать кнопку -  ([Изменить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])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Список статусов может только пополняться. Уже внесенные статусы не удаляются и не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редактируются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 первоначальном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входе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список статусов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принятой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заявки данный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список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содержит статус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Проверка документов»,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который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устанавливаются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автоматически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9" name="Изображение156"/>
          <p:cNvPicPr/>
          <p:nvPr/>
        </p:nvPicPr>
        <p:blipFill rotWithShape="1">
          <a:blip r:embed="rId4"/>
          <a:srcRect l="-15" t="-18" r="-15" b="48754"/>
          <a:stretch/>
        </p:blipFill>
        <p:spPr bwMode="auto">
          <a:xfrm>
            <a:off x="4946287" y="2870018"/>
            <a:ext cx="6951799" cy="309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4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работа со статусами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5" y="798164"/>
            <a:ext cx="11498036" cy="56940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Статусы бывают промежуточные и окончательные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Промежуточных статусов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может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быть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несколько и они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накапливаются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Окончательный статус только один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 следующих двух: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Отказано в оказании услуги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Записан в школу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добавлен окончательный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статус, то статусы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больше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нельзя изменить и список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статусов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заканчивается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следующим сообщением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10" name="Изображение172"/>
          <p:cNvPicPr/>
          <p:nvPr/>
        </p:nvPicPr>
        <p:blipFill>
          <a:blip r:embed="rId4"/>
          <a:srcRect l="2497" t="74791" r="2683" b="15428"/>
          <a:stretch/>
        </p:blipFill>
        <p:spPr>
          <a:xfrm>
            <a:off x="293915" y="6006932"/>
            <a:ext cx="6651171" cy="48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343" y="1106386"/>
            <a:ext cx="5899101" cy="507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6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печать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661" y="798164"/>
            <a:ext cx="10978289" cy="56940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Список всех заявлений можно распечатать по кнопке «Печать» в правом верхнем углу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обязательно проверить, по какому столбцу отсортирован список заявлений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Формируются страницы непосредственно для печати данного списка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31342"/>
          <a:stretch/>
        </p:blipFill>
        <p:spPr bwMode="auto">
          <a:xfrm>
            <a:off x="844648" y="1137600"/>
            <a:ext cx="9708397" cy="267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10236815" y="2207927"/>
            <a:ext cx="31623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3779" r="14361" b="4200"/>
          <a:stretch/>
        </p:blipFill>
        <p:spPr bwMode="auto">
          <a:xfrm>
            <a:off x="430429" y="270065"/>
            <a:ext cx="10721453" cy="624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973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печать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660" y="798164"/>
            <a:ext cx="10978289" cy="56940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Можно изменить список полей для печати по кнопке «Поля»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списке полей помечаются нужные столбцы и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выбор подтверждается кнопкой «Сохранить»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кнопке «Печать» распечатываются именно те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столбцы, которые отображаются на экране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31342"/>
          <a:stretch/>
        </p:blipFill>
        <p:spPr bwMode="auto">
          <a:xfrm>
            <a:off x="898899" y="1284834"/>
            <a:ext cx="9708397" cy="267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9330164" y="2318714"/>
            <a:ext cx="58875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48" y="2709879"/>
            <a:ext cx="3669791" cy="377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5886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Контакты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5803" y="2161246"/>
            <a:ext cx="5027074" cy="1643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Группа в </a:t>
            </a:r>
            <a:r>
              <a:rPr lang="ru-RU" sz="37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телеграме</a:t>
            </a:r>
            <a:r>
              <a:rPr lang="ru-RU" sz="3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для технической и методической помощи по предоставлению услуг в электронном виде</a:t>
            </a:r>
          </a:p>
          <a:p>
            <a:endParaRPr lang="ru-RU" sz="2700" dirty="0">
              <a:latin typeface="Arial Narrow" panose="020B0606020202030204" pitchFamily="34" charset="0"/>
            </a:endParaRPr>
          </a:p>
          <a:p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80" y="1173076"/>
            <a:ext cx="2332124" cy="233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42014" y="4454148"/>
            <a:ext cx="4177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Форум </a:t>
            </a:r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АСИОУ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742" y="3804623"/>
            <a:ext cx="2299158" cy="225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1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7882" y="607172"/>
            <a:ext cx="11304493" cy="1325563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Постановление Правительства РФ от 1 марта 2022 г. N 277 "О направлении в личный кабинет заявителя в федеральной государственной информационной системе "Единый портал государственных и муниципальных услуг (функций)" сведений о ходе выполнения запроса о предоставлении государственной или муниципальной услуги, заявления о предоставлении услуги, указанной в части 3 статьи 1 Федерального закона "Об организации предоставления государственных и муниципальных услуг", а также результатов предоставления государственной или муниципальной услуги, результатов предоставления услуги, указанной в части 3 статьи 1 Федерального закона "Об организации предоставления государственных и муниципальных услуг</a:t>
            </a:r>
            <a:r>
              <a:rPr lang="ru-RU" sz="18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"</a:t>
            </a:r>
            <a:endParaRPr lang="ru-RU" sz="1800" b="1" i="1" dirty="0"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37882" y="2370409"/>
            <a:ext cx="11196918" cy="404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положения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Сведения </a:t>
            </a:r>
            <a:r>
              <a:rPr lang="ru-RU" sz="2800" i="1" dirty="0">
                <a:solidFill>
                  <a:srgbClr val="C00000"/>
                </a:solidFill>
                <a:latin typeface="Arial Narrow" panose="020B0606020202030204" pitchFamily="34" charset="0"/>
              </a:rPr>
              <a:t>о ходе предоставления услуги, результаты предоставления услуги направляются для размещения в личном кабинете заявителя на едином портале вне зависимости от способа обращения заявителя за предоставлением услуги, а также от способа предоставления заявителю результатов предоставления </a:t>
            </a:r>
            <a:r>
              <a:rPr lang="ru-RU" sz="28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услуги.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Заявителям, подавшим заявление лично, все статусы также будут направляться в ЛК ЕПГУ.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40449"/>
            <a:ext cx="9272451" cy="434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201" y="183665"/>
            <a:ext cx="4527912" cy="192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92777" y="4342968"/>
            <a:ext cx="8856617" cy="1152141"/>
          </a:xfrm>
          <a:prstGeom prst="roundRect">
            <a:avLst/>
          </a:prstGeom>
          <a:noFill/>
          <a:ln w="825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328160" y="5019040"/>
            <a:ext cx="5415280" cy="10160"/>
          </a:xfrm>
          <a:prstGeom prst="line">
            <a:avLst/>
          </a:prstGeom>
          <a:ln w="444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137920" y="5257074"/>
            <a:ext cx="8605520" cy="11918"/>
          </a:xfrm>
          <a:prstGeom prst="line">
            <a:avLst/>
          </a:prstGeom>
          <a:ln w="444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5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9234" y="10372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Перечень справочников, </a:t>
            </a:r>
            <a:b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используемых на форме: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2" y="1952090"/>
            <a:ext cx="10998698" cy="447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5102" y="2616936"/>
            <a:ext cx="2667000" cy="1057275"/>
          </a:xfrm>
          <a:prstGeom prst="round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6" idx="3"/>
          </p:cNvCxnSpPr>
          <p:nvPr/>
        </p:nvCxnSpPr>
        <p:spPr>
          <a:xfrm>
            <a:off x="3022102" y="3145574"/>
            <a:ext cx="657225" cy="47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9327" y="2860239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Федеральные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справочники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5101" y="3810419"/>
            <a:ext cx="3248025" cy="2521267"/>
          </a:xfrm>
          <a:prstGeom prst="round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603126" y="4804926"/>
            <a:ext cx="657225" cy="47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847353" y="4081792"/>
            <a:ext cx="1743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региональные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Справочники, справочники учреждений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успешной реализации новой формы на ЕПГУ: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1. Проверить на ЕПГУ выбор «своей» школы, зайдя в ЛК ЕПГУ как физическое лицо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2. Сформировать заявление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случае расхождения данных написать в ТП АСИОУ: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теме «Справочники» в письме код ОУ, описание проблемы, как должно быть</a:t>
            </a: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6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96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Ссылка на форму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www.gosuslugi.ru/600426/1/form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860" y="154391"/>
            <a:ext cx="7502277" cy="529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42" y="1116013"/>
            <a:ext cx="300632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70339" y="4832985"/>
            <a:ext cx="1562100" cy="32067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57" y="4941096"/>
            <a:ext cx="300632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Обработка заявлений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 предоставлении услуги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 общеобразовательной организации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 2023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627322"/>
            <a:ext cx="10515600" cy="509119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с ЕПГУ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Получение заявлений в пункте меню «Работа с ЕПГУ», «Зачисление в ООУ (</a:t>
            </a:r>
            <a:r>
              <a:rPr lang="ru-RU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фед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)»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Проверка Загс и МВД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заявлений – либо перенос в раздел «Реестр»,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либо «Отказ …»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другим способом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Внесение сведений 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пункте меню «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Реестры»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всех заявлений в пункте меню «Реестры»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 выстраиваются в общую очередь по времени не зависимо от способа подачи заявления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Изменение статусов</a:t>
            </a:r>
          </a:p>
          <a:p>
            <a:pPr lvl="1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школ с дошкольными группами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помнить, что дети в школу идут на общих основаниях. Родители таких детей подают заявления, которые обрабатываются в соответствии с доработанным алгоритмом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5886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Статусы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12048"/>
              </p:ext>
            </p:extLst>
          </p:nvPr>
        </p:nvGraphicFramePr>
        <p:xfrm>
          <a:off x="416106" y="881063"/>
          <a:ext cx="10789920" cy="506024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93569">
                  <a:extLst>
                    <a:ext uri="{9D8B030D-6E8A-4147-A177-3AD203B41FA5}">
                      <a16:colId xmlns:a16="http://schemas.microsoft.com/office/drawing/2014/main" val="3432441596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val="2467209110"/>
                    </a:ext>
                  </a:extLst>
                </a:gridCol>
                <a:gridCol w="5386251">
                  <a:extLst>
                    <a:ext uri="{9D8B030D-6E8A-4147-A177-3AD203B41FA5}">
                      <a16:colId xmlns:a16="http://schemas.microsoft.com/office/drawing/2014/main" val="3341472709"/>
                    </a:ext>
                  </a:extLst>
                </a:gridCol>
              </a:tblGrid>
              <a:tr h="220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процедуры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Статус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val="3248697107"/>
                  </a:ext>
                </a:extLst>
              </a:tr>
              <a:tr h="110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val="3428618224"/>
                  </a:ext>
                </a:extLst>
              </a:tr>
              <a:tr h="4149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Прием и регистрация заявления о предоставлении услуги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отправлено в образовательную организацию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3733626908"/>
                  </a:ext>
                </a:extLst>
              </a:tr>
              <a:tr h="33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получено образовательной организацией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691701435"/>
                  </a:ext>
                </a:extLst>
              </a:tr>
              <a:tr h="220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принято к рассмотрению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3408239847"/>
                  </a:ext>
                </a:extLst>
              </a:tr>
              <a:tr h="414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приглашение представить документы для приема на обучение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927866336"/>
                  </a:ext>
                </a:extLst>
              </a:tr>
              <a:tr h="4149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Рассмотрение сведений, указанных в заявлении, формирование и направление межведомственных информационных запросов в органы (организации), участвующие в предоставлении услуги, регистрация документов для приема на обучение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направлен межведомственный информационный запрос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val="3857103958"/>
                  </a:ext>
                </a:extLst>
              </a:tr>
              <a:tr h="414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получен ответ на межведомственный информационный запрос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val="3910007935"/>
                  </a:ext>
                </a:extLst>
              </a:tr>
              <a:tr h="1127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и документы приняты/ в предоставлении услуги отказано (мотивированный отказ)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1830511945"/>
                  </a:ext>
                </a:extLst>
              </a:tr>
              <a:tr h="2093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Оформление и выдача заявителю информационного письма 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информационное письмо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2715725784"/>
                  </a:ext>
                </a:extLst>
              </a:tr>
              <a:tr h="209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положительное решение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2708086418"/>
                  </a:ext>
                </a:extLst>
              </a:tr>
              <a:tr h="264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отрицательное решение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59318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0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9741</TotalTime>
  <Words>1285</Words>
  <Application>Microsoft Office PowerPoint</Application>
  <PresentationFormat>Широкоэкранный</PresentationFormat>
  <Paragraphs>175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Постановление Правительства РФ от 1 марта 2022 г. N 277 "О направлении в личный кабинет заявителя в федеральной государственной информационной системе "Единый портал государственных и муниципальных услуг (функций)" сведений о ходе выполнения запроса о предоставлении государственной или муниципальной услуги, заявления о предоставлении услуги, указанной в части 3 статьи 1 Федерального закона "Об организации предоставления государственных и муниципальных услуг", а также результатов предоставления государственной или муниципальной услуги, результатов предоставления услуги, указанной в части 3 статьи 1 Федерального закона "Об организации предоставления государственных и муниципальных услуг"</vt:lpstr>
      <vt:lpstr>Презентация PowerPoint</vt:lpstr>
      <vt:lpstr>Презентация PowerPoint</vt:lpstr>
      <vt:lpstr>Для успешной реализации новой формы на ЕПГУ:</vt:lpstr>
      <vt:lpstr>Презентация PowerPoint</vt:lpstr>
      <vt:lpstr>Обработка заявлений при предоставлении услуги в общеобразовательной организации в 2023 год</vt:lpstr>
      <vt:lpstr>Статусы</vt:lpstr>
      <vt:lpstr>Презентация PowerPoint</vt:lpstr>
      <vt:lpstr>Прием заявлений с ЕПГУ</vt:lpstr>
      <vt:lpstr>Просмотр заявления</vt:lpstr>
      <vt:lpstr>Межведомственные запросы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заявлений другим способом</vt:lpstr>
      <vt:lpstr>Прием заявлений другим способом</vt:lpstr>
      <vt:lpstr>Добавление заявления</vt:lpstr>
      <vt:lpstr>Добавление заявления</vt:lpstr>
      <vt:lpstr>Раздел «Реестр» - операции, которые можно выполнять в столбце действия</vt:lpstr>
      <vt:lpstr>Раздел «Реестр» - занесение в Контингент</vt:lpstr>
      <vt:lpstr>Раздел «Реестр» - работа со статусами</vt:lpstr>
      <vt:lpstr>Раздел «Реестр» - работа со статусами</vt:lpstr>
      <vt:lpstr>Раздел «Реестр» - печать </vt:lpstr>
      <vt:lpstr>Презентация PowerPoint</vt:lpstr>
      <vt:lpstr>Раздел «Реестр» - печать 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Евстигнеева Наталья Валентиновна</dc:creator>
  <cp:lastModifiedBy>Евстигнеева Наталья Валентиновна</cp:lastModifiedBy>
  <cp:revision>70</cp:revision>
  <dcterms:created xsi:type="dcterms:W3CDTF">2023-03-15T09:13:44Z</dcterms:created>
  <dcterms:modified xsi:type="dcterms:W3CDTF">2023-03-28T13:04:15Z</dcterms:modified>
</cp:coreProperties>
</file>